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81" r:id="rId3"/>
    <p:sldId id="261" r:id="rId4"/>
    <p:sldId id="284" r:id="rId5"/>
    <p:sldId id="286" r:id="rId6"/>
    <p:sldId id="282" r:id="rId7"/>
    <p:sldId id="295" r:id="rId8"/>
    <p:sldId id="291" r:id="rId9"/>
    <p:sldId id="288" r:id="rId10"/>
    <p:sldId id="292" r:id="rId11"/>
    <p:sldId id="293" r:id="rId12"/>
    <p:sldId id="294" r:id="rId13"/>
    <p:sldId id="279" r:id="rId1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ABA"/>
    <a:srgbClr val="FFF200"/>
    <a:srgbClr val="6292A6"/>
    <a:srgbClr val="4F7A8B"/>
    <a:srgbClr val="00682F"/>
    <a:srgbClr val="40AE49"/>
    <a:srgbClr val="3276C8"/>
    <a:srgbClr val="B7AE7F"/>
    <a:srgbClr val="ACA16C"/>
    <a:srgbClr val="ECC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-4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22834147777108"/>
          <c:y val="6.7005649717514118E-2"/>
          <c:w val="0.69551342011020489"/>
          <c:h val="0.726976819277861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Dalian</c:v>
                </c:pt>
              </c:strCache>
            </c:strRef>
          </c:tx>
          <c:spPr>
            <a:ln w="57150" cap="rnd">
              <a:solidFill>
                <a:srgbClr val="ECC817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2008</c:v>
                </c:pt>
                <c:pt idx="22">
                  <c:v>2010</c:v>
                </c:pt>
                <c:pt idx="46">
                  <c:v>2012</c:v>
                </c:pt>
                <c:pt idx="70">
                  <c:v>2014</c:v>
                </c:pt>
                <c:pt idx="94">
                  <c:v>2016</c:v>
                </c:pt>
                <c:pt idx="118">
                  <c:v>2018</c:v>
                </c:pt>
              </c:numCache>
            </c:numRef>
          </c:cat>
          <c:val>
            <c:numRef>
              <c:f>Sheet1!$B$2:$B$127</c:f>
              <c:numCache>
                <c:formatCode>0</c:formatCode>
                <c:ptCount val="126"/>
                <c:pt idx="0">
                  <c:v>217</c:v>
                </c:pt>
                <c:pt idx="1">
                  <c:v>225</c:v>
                </c:pt>
                <c:pt idx="2">
                  <c:v>222</c:v>
                </c:pt>
                <c:pt idx="3">
                  <c:v>267</c:v>
                </c:pt>
                <c:pt idx="4">
                  <c:v>252</c:v>
                </c:pt>
                <c:pt idx="5">
                  <c:v>237</c:v>
                </c:pt>
                <c:pt idx="6">
                  <c:v>227</c:v>
                </c:pt>
                <c:pt idx="7">
                  <c:v>217</c:v>
                </c:pt>
                <c:pt idx="8">
                  <c:v>202</c:v>
                </c:pt>
                <c:pt idx="9">
                  <c:v>192</c:v>
                </c:pt>
                <c:pt idx="10">
                  <c:v>197</c:v>
                </c:pt>
                <c:pt idx="11">
                  <c:v>187</c:v>
                </c:pt>
                <c:pt idx="12">
                  <c:v>182</c:v>
                </c:pt>
                <c:pt idx="13">
                  <c:v>197</c:v>
                </c:pt>
                <c:pt idx="14">
                  <c:v>212</c:v>
                </c:pt>
                <c:pt idx="15">
                  <c:v>217</c:v>
                </c:pt>
                <c:pt idx="16">
                  <c:v>207</c:v>
                </c:pt>
                <c:pt idx="17">
                  <c:v>217</c:v>
                </c:pt>
                <c:pt idx="18">
                  <c:v>207</c:v>
                </c:pt>
                <c:pt idx="19">
                  <c:v>217</c:v>
                </c:pt>
                <c:pt idx="20">
                  <c:v>219</c:v>
                </c:pt>
                <c:pt idx="21">
                  <c:v>215</c:v>
                </c:pt>
                <c:pt idx="22">
                  <c:v>225</c:v>
                </c:pt>
                <c:pt idx="23">
                  <c:v>230</c:v>
                </c:pt>
                <c:pt idx="24">
                  <c:v>227</c:v>
                </c:pt>
                <c:pt idx="25">
                  <c:v>245</c:v>
                </c:pt>
                <c:pt idx="26">
                  <c:v>244</c:v>
                </c:pt>
                <c:pt idx="27">
                  <c:v>264</c:v>
                </c:pt>
                <c:pt idx="28">
                  <c:v>263</c:v>
                </c:pt>
                <c:pt idx="29">
                  <c:v>280</c:v>
                </c:pt>
                <c:pt idx="30">
                  <c:v>278</c:v>
                </c:pt>
                <c:pt idx="31">
                  <c:v>295</c:v>
                </c:pt>
                <c:pt idx="32">
                  <c:v>310</c:v>
                </c:pt>
                <c:pt idx="33">
                  <c:v>300</c:v>
                </c:pt>
                <c:pt idx="34">
                  <c:v>320</c:v>
                </c:pt>
                <c:pt idx="35">
                  <c:v>325</c:v>
                </c:pt>
                <c:pt idx="36">
                  <c:v>330</c:v>
                </c:pt>
                <c:pt idx="37">
                  <c:v>338</c:v>
                </c:pt>
                <c:pt idx="38">
                  <c:v>345</c:v>
                </c:pt>
                <c:pt idx="39">
                  <c:v>355</c:v>
                </c:pt>
                <c:pt idx="40">
                  <c:v>365</c:v>
                </c:pt>
                <c:pt idx="41">
                  <c:v>370</c:v>
                </c:pt>
                <c:pt idx="42">
                  <c:v>355</c:v>
                </c:pt>
                <c:pt idx="43">
                  <c:v>350</c:v>
                </c:pt>
                <c:pt idx="44">
                  <c:v>360</c:v>
                </c:pt>
                <c:pt idx="45">
                  <c:v>365</c:v>
                </c:pt>
                <c:pt idx="46">
                  <c:v>375</c:v>
                </c:pt>
                <c:pt idx="47">
                  <c:v>380</c:v>
                </c:pt>
                <c:pt idx="48">
                  <c:v>392</c:v>
                </c:pt>
                <c:pt idx="49">
                  <c:v>375</c:v>
                </c:pt>
                <c:pt idx="50">
                  <c:v>370</c:v>
                </c:pt>
                <c:pt idx="51">
                  <c:v>380</c:v>
                </c:pt>
                <c:pt idx="52">
                  <c:v>398</c:v>
                </c:pt>
                <c:pt idx="53">
                  <c:v>385</c:v>
                </c:pt>
                <c:pt idx="54">
                  <c:v>375</c:v>
                </c:pt>
                <c:pt idx="55">
                  <c:v>377</c:v>
                </c:pt>
                <c:pt idx="56">
                  <c:v>378</c:v>
                </c:pt>
                <c:pt idx="57">
                  <c:v>380</c:v>
                </c:pt>
                <c:pt idx="58">
                  <c:v>384</c:v>
                </c:pt>
                <c:pt idx="59">
                  <c:v>386</c:v>
                </c:pt>
                <c:pt idx="60">
                  <c:v>387</c:v>
                </c:pt>
                <c:pt idx="61">
                  <c:v>388</c:v>
                </c:pt>
                <c:pt idx="62">
                  <c:v>389</c:v>
                </c:pt>
                <c:pt idx="63">
                  <c:v>390</c:v>
                </c:pt>
                <c:pt idx="64">
                  <c:v>392</c:v>
                </c:pt>
                <c:pt idx="65">
                  <c:v>395</c:v>
                </c:pt>
                <c:pt idx="66">
                  <c:v>385</c:v>
                </c:pt>
                <c:pt idx="67">
                  <c:v>382</c:v>
                </c:pt>
                <c:pt idx="68">
                  <c:v>380</c:v>
                </c:pt>
                <c:pt idx="69">
                  <c:v>369</c:v>
                </c:pt>
                <c:pt idx="70">
                  <c:v>350</c:v>
                </c:pt>
                <c:pt idx="71">
                  <c:v>365</c:v>
                </c:pt>
                <c:pt idx="72">
                  <c:v>375</c:v>
                </c:pt>
                <c:pt idx="73">
                  <c:v>385</c:v>
                </c:pt>
                <c:pt idx="74">
                  <c:v>387</c:v>
                </c:pt>
                <c:pt idx="75">
                  <c:v>390</c:v>
                </c:pt>
                <c:pt idx="76">
                  <c:v>415</c:v>
                </c:pt>
                <c:pt idx="77">
                  <c:v>410</c:v>
                </c:pt>
                <c:pt idx="78">
                  <c:v>385</c:v>
                </c:pt>
                <c:pt idx="79">
                  <c:v>375</c:v>
                </c:pt>
                <c:pt idx="80">
                  <c:v>365</c:v>
                </c:pt>
                <c:pt idx="81">
                  <c:v>368</c:v>
                </c:pt>
                <c:pt idx="82">
                  <c:v>365</c:v>
                </c:pt>
                <c:pt idx="83">
                  <c:v>380</c:v>
                </c:pt>
                <c:pt idx="84">
                  <c:v>393</c:v>
                </c:pt>
                <c:pt idx="85">
                  <c:v>390</c:v>
                </c:pt>
                <c:pt idx="86">
                  <c:v>378</c:v>
                </c:pt>
                <c:pt idx="87">
                  <c:v>375</c:v>
                </c:pt>
                <c:pt idx="88">
                  <c:v>375</c:v>
                </c:pt>
                <c:pt idx="89">
                  <c:v>350</c:v>
                </c:pt>
                <c:pt idx="90">
                  <c:v>295</c:v>
                </c:pt>
                <c:pt idx="91">
                  <c:v>310</c:v>
                </c:pt>
                <c:pt idx="92">
                  <c:v>330</c:v>
                </c:pt>
                <c:pt idx="93">
                  <c:v>320</c:v>
                </c:pt>
                <c:pt idx="94">
                  <c:v>290</c:v>
                </c:pt>
                <c:pt idx="95">
                  <c:v>270</c:v>
                </c:pt>
                <c:pt idx="96">
                  <c:v>255</c:v>
                </c:pt>
                <c:pt idx="97">
                  <c:v>255</c:v>
                </c:pt>
                <c:pt idx="98">
                  <c:v>240</c:v>
                </c:pt>
                <c:pt idx="99">
                  <c:v>235</c:v>
                </c:pt>
                <c:pt idx="100">
                  <c:v>230</c:v>
                </c:pt>
                <c:pt idx="101">
                  <c:v>235</c:v>
                </c:pt>
                <c:pt idx="102">
                  <c:v>225</c:v>
                </c:pt>
                <c:pt idx="103">
                  <c:v>215</c:v>
                </c:pt>
                <c:pt idx="104">
                  <c:v>209</c:v>
                </c:pt>
                <c:pt idx="105">
                  <c:v>210</c:v>
                </c:pt>
                <c:pt idx="106">
                  <c:v>220</c:v>
                </c:pt>
                <c:pt idx="107">
                  <c:v>225</c:v>
                </c:pt>
                <c:pt idx="108">
                  <c:v>235</c:v>
                </c:pt>
                <c:pt idx="109">
                  <c:v>237</c:v>
                </c:pt>
                <c:pt idx="110">
                  <c:v>240</c:v>
                </c:pt>
                <c:pt idx="111">
                  <c:v>245</c:v>
                </c:pt>
                <c:pt idx="112">
                  <c:v>240</c:v>
                </c:pt>
                <c:pt idx="113">
                  <c:v>235</c:v>
                </c:pt>
                <c:pt idx="114">
                  <c:v>245</c:v>
                </c:pt>
                <c:pt idx="115">
                  <c:v>255</c:v>
                </c:pt>
                <c:pt idx="116">
                  <c:v>281</c:v>
                </c:pt>
                <c:pt idx="117">
                  <c:v>287</c:v>
                </c:pt>
                <c:pt idx="118">
                  <c:v>287</c:v>
                </c:pt>
                <c:pt idx="119">
                  <c:v>292</c:v>
                </c:pt>
                <c:pt idx="120">
                  <c:v>285</c:v>
                </c:pt>
                <c:pt idx="121">
                  <c:v>276.77725118483414</c:v>
                </c:pt>
                <c:pt idx="122">
                  <c:v>287.79342723004697</c:v>
                </c:pt>
                <c:pt idx="123">
                  <c:v>281.52671755725191</c:v>
                </c:pt>
                <c:pt idx="124">
                  <c:v>271.49122807017545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B8-4BE9-96D8-F5875E72A0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CBOT</c:v>
                </c:pt>
              </c:strCache>
            </c:strRef>
          </c:tx>
          <c:spPr>
            <a:ln w="57150" cap="rnd">
              <a:solidFill>
                <a:srgbClr val="FFF2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2008</c:v>
                </c:pt>
                <c:pt idx="22">
                  <c:v>2010</c:v>
                </c:pt>
                <c:pt idx="46">
                  <c:v>2012</c:v>
                </c:pt>
                <c:pt idx="70">
                  <c:v>2014</c:v>
                </c:pt>
                <c:pt idx="94">
                  <c:v>2016</c:v>
                </c:pt>
                <c:pt idx="118">
                  <c:v>2018</c:v>
                </c:pt>
              </c:numCache>
            </c:numRef>
          </c:cat>
          <c:val>
            <c:numRef>
              <c:f>Sheet1!$C$2:$C$127</c:f>
              <c:numCache>
                <c:formatCode>0</c:formatCode>
                <c:ptCount val="126"/>
                <c:pt idx="0">
                  <c:v>211.36</c:v>
                </c:pt>
                <c:pt idx="1">
                  <c:v>223.44</c:v>
                </c:pt>
                <c:pt idx="2">
                  <c:v>220.46</c:v>
                </c:pt>
                <c:pt idx="3">
                  <c:v>264.11</c:v>
                </c:pt>
                <c:pt idx="4">
                  <c:v>242.33999999999997</c:v>
                </c:pt>
                <c:pt idx="5">
                  <c:v>235.03</c:v>
                </c:pt>
                <c:pt idx="6">
                  <c:v>233.85</c:v>
                </c:pt>
                <c:pt idx="7">
                  <c:v>183.06</c:v>
                </c:pt>
                <c:pt idx="8">
                  <c:v>163.77000000000001</c:v>
                </c:pt>
                <c:pt idx="9">
                  <c:v>158.26</c:v>
                </c:pt>
                <c:pt idx="10">
                  <c:v>172.83</c:v>
                </c:pt>
                <c:pt idx="11">
                  <c:v>163.38</c:v>
                </c:pt>
                <c:pt idx="12">
                  <c:v>164.56</c:v>
                </c:pt>
                <c:pt idx="13">
                  <c:v>168.5</c:v>
                </c:pt>
                <c:pt idx="14">
                  <c:v>179.91</c:v>
                </c:pt>
                <c:pt idx="15">
                  <c:v>179.52</c:v>
                </c:pt>
                <c:pt idx="16">
                  <c:v>151.57</c:v>
                </c:pt>
                <c:pt idx="17">
                  <c:v>151.96</c:v>
                </c:pt>
                <c:pt idx="18">
                  <c:v>150.38999999999999</c:v>
                </c:pt>
                <c:pt idx="19">
                  <c:v>167.31</c:v>
                </c:pt>
                <c:pt idx="20">
                  <c:v>171.64</c:v>
                </c:pt>
                <c:pt idx="21">
                  <c:v>164.56</c:v>
                </c:pt>
                <c:pt idx="22">
                  <c:v>167.31</c:v>
                </c:pt>
                <c:pt idx="23">
                  <c:v>161.80000000000001</c:v>
                </c:pt>
                <c:pt idx="24">
                  <c:v>159.05000000000001</c:v>
                </c:pt>
                <c:pt idx="25">
                  <c:v>157.08000000000001</c:v>
                </c:pt>
                <c:pt idx="26">
                  <c:v>163.38</c:v>
                </c:pt>
                <c:pt idx="27">
                  <c:v>152.75</c:v>
                </c:pt>
                <c:pt idx="28">
                  <c:v>163.76</c:v>
                </c:pt>
                <c:pt idx="29">
                  <c:v>175.58</c:v>
                </c:pt>
                <c:pt idx="30">
                  <c:v>205.89</c:v>
                </c:pt>
                <c:pt idx="31">
                  <c:v>235.81</c:v>
                </c:pt>
                <c:pt idx="32">
                  <c:v>238.18</c:v>
                </c:pt>
                <c:pt idx="33">
                  <c:v>250.38</c:v>
                </c:pt>
                <c:pt idx="34">
                  <c:v>264.95</c:v>
                </c:pt>
                <c:pt idx="35">
                  <c:v>292.89999999999998</c:v>
                </c:pt>
                <c:pt idx="36">
                  <c:v>290.54000000000002</c:v>
                </c:pt>
                <c:pt idx="37">
                  <c:v>319.27</c:v>
                </c:pt>
                <c:pt idx="38">
                  <c:v>307.86</c:v>
                </c:pt>
                <c:pt idx="39">
                  <c:v>310.61</c:v>
                </c:pt>
                <c:pt idx="40">
                  <c:v>300.77</c:v>
                </c:pt>
                <c:pt idx="41">
                  <c:v>310.22000000000003</c:v>
                </c:pt>
                <c:pt idx="42">
                  <c:v>295.26</c:v>
                </c:pt>
                <c:pt idx="43">
                  <c:v>274.79000000000002</c:v>
                </c:pt>
                <c:pt idx="44">
                  <c:v>274.39</c:v>
                </c:pt>
                <c:pt idx="45">
                  <c:v>258.64999999999998</c:v>
                </c:pt>
                <c:pt idx="46">
                  <c:v>272.83999999999997</c:v>
                </c:pt>
                <c:pt idx="47">
                  <c:v>279.45999999999998</c:v>
                </c:pt>
                <c:pt idx="48">
                  <c:v>280.69</c:v>
                </c:pt>
                <c:pt idx="49">
                  <c:v>274</c:v>
                </c:pt>
                <c:pt idx="50">
                  <c:v>269.27999999999997</c:v>
                </c:pt>
                <c:pt idx="51">
                  <c:v>267.31</c:v>
                </c:pt>
                <c:pt idx="52">
                  <c:v>333.05</c:v>
                </c:pt>
                <c:pt idx="53">
                  <c:v>331.99</c:v>
                </c:pt>
                <c:pt idx="54">
                  <c:v>320.85000000000002</c:v>
                </c:pt>
                <c:pt idx="55">
                  <c:v>321.24</c:v>
                </c:pt>
                <c:pt idx="56">
                  <c:v>321.64</c:v>
                </c:pt>
                <c:pt idx="57">
                  <c:v>308.64999999999998</c:v>
                </c:pt>
                <c:pt idx="58">
                  <c:v>303.13</c:v>
                </c:pt>
                <c:pt idx="59">
                  <c:v>302.74</c:v>
                </c:pt>
                <c:pt idx="60">
                  <c:v>309.04000000000002</c:v>
                </c:pt>
                <c:pt idx="61">
                  <c:v>279.91000000000003</c:v>
                </c:pt>
                <c:pt idx="62">
                  <c:v>295.54000000000002</c:v>
                </c:pt>
                <c:pt idx="63">
                  <c:v>298.41000000000003</c:v>
                </c:pt>
                <c:pt idx="64">
                  <c:v>279.51</c:v>
                </c:pt>
                <c:pt idx="65">
                  <c:v>238.74</c:v>
                </c:pt>
                <c:pt idx="66">
                  <c:v>207.41</c:v>
                </c:pt>
                <c:pt idx="67">
                  <c:v>201.73</c:v>
                </c:pt>
                <c:pt idx="68">
                  <c:v>199.13</c:v>
                </c:pt>
                <c:pt idx="69">
                  <c:v>197.39</c:v>
                </c:pt>
                <c:pt idx="70">
                  <c:v>198.06</c:v>
                </c:pt>
                <c:pt idx="71">
                  <c:v>209.32</c:v>
                </c:pt>
                <c:pt idx="72">
                  <c:v>222.33</c:v>
                </c:pt>
                <c:pt idx="73">
                  <c:v>222.36</c:v>
                </c:pt>
                <c:pt idx="74">
                  <c:v>217.3</c:v>
                </c:pt>
                <c:pt idx="75">
                  <c:v>202.39</c:v>
                </c:pt>
                <c:pt idx="76">
                  <c:v>182.73</c:v>
                </c:pt>
                <c:pt idx="77">
                  <c:v>176.42</c:v>
                </c:pt>
                <c:pt idx="78">
                  <c:v>163.06</c:v>
                </c:pt>
                <c:pt idx="79">
                  <c:v>163.12</c:v>
                </c:pt>
                <c:pt idx="80">
                  <c:v>178.74</c:v>
                </c:pt>
                <c:pt idx="81">
                  <c:v>178.73</c:v>
                </c:pt>
                <c:pt idx="82">
                  <c:v>174.71</c:v>
                </c:pt>
                <c:pt idx="83">
                  <c:v>173.7</c:v>
                </c:pt>
                <c:pt idx="84">
                  <c:v>174.23</c:v>
                </c:pt>
                <c:pt idx="85">
                  <c:v>172.05</c:v>
                </c:pt>
                <c:pt idx="86">
                  <c:v>166.29</c:v>
                </c:pt>
                <c:pt idx="87">
                  <c:v>166.72</c:v>
                </c:pt>
                <c:pt idx="88">
                  <c:v>179.6</c:v>
                </c:pt>
                <c:pt idx="89">
                  <c:v>162.59</c:v>
                </c:pt>
                <c:pt idx="90">
                  <c:v>165.62</c:v>
                </c:pt>
                <c:pt idx="91">
                  <c:v>171.39</c:v>
                </c:pt>
                <c:pt idx="92">
                  <c:v>166.16</c:v>
                </c:pt>
                <c:pt idx="93">
                  <c:v>163.95</c:v>
                </c:pt>
                <c:pt idx="94">
                  <c:v>161.03</c:v>
                </c:pt>
                <c:pt idx="95">
                  <c:v>159.68</c:v>
                </c:pt>
                <c:pt idx="96">
                  <c:v>159.13999999999999</c:v>
                </c:pt>
                <c:pt idx="97">
                  <c:v>164.41</c:v>
                </c:pt>
                <c:pt idx="98">
                  <c:v>168.96</c:v>
                </c:pt>
                <c:pt idx="99">
                  <c:v>179.87</c:v>
                </c:pt>
                <c:pt idx="100">
                  <c:v>161.76</c:v>
                </c:pt>
                <c:pt idx="101">
                  <c:v>150.15</c:v>
                </c:pt>
                <c:pt idx="102">
                  <c:v>148.43</c:v>
                </c:pt>
                <c:pt idx="103">
                  <c:v>152.26</c:v>
                </c:pt>
                <c:pt idx="104">
                  <c:v>151.80000000000001</c:v>
                </c:pt>
                <c:pt idx="105">
                  <c:v>152.44999999999999</c:v>
                </c:pt>
                <c:pt idx="106">
                  <c:v>159.99</c:v>
                </c:pt>
                <c:pt idx="107">
                  <c:v>162.86000000000001</c:v>
                </c:pt>
                <c:pt idx="108">
                  <c:v>158.96</c:v>
                </c:pt>
                <c:pt idx="109">
                  <c:v>156.44</c:v>
                </c:pt>
                <c:pt idx="110">
                  <c:v>158.59</c:v>
                </c:pt>
                <c:pt idx="111">
                  <c:v>157.93</c:v>
                </c:pt>
                <c:pt idx="112">
                  <c:v>157.51</c:v>
                </c:pt>
                <c:pt idx="113">
                  <c:v>148.5</c:v>
                </c:pt>
                <c:pt idx="114">
                  <c:v>147.29</c:v>
                </c:pt>
                <c:pt idx="115">
                  <c:v>148.62</c:v>
                </c:pt>
                <c:pt idx="116">
                  <c:v>148.69999999999999</c:v>
                </c:pt>
                <c:pt idx="117">
                  <c:v>148.97999999999999</c:v>
                </c:pt>
                <c:pt idx="118">
                  <c:v>155.84</c:v>
                </c:pt>
                <c:pt idx="119">
                  <c:v>163.36000000000001</c:v>
                </c:pt>
                <c:pt idx="120">
                  <c:v>172</c:v>
                </c:pt>
                <c:pt idx="121">
                  <c:v>175.6</c:v>
                </c:pt>
                <c:pt idx="122">
                  <c:v>179.09</c:v>
                </c:pt>
                <c:pt idx="123">
                  <c:v>179</c:v>
                </c:pt>
                <c:pt idx="124">
                  <c:v>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B8-4BE9-96D8-F5875E72A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429744"/>
        <c:axId val="453985048"/>
      </c:lineChart>
      <c:lineChart>
        <c:grouping val="standard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Tapioca-TH</c:v>
                </c:pt>
              </c:strCache>
            </c:strRef>
          </c:tx>
          <c:spPr>
            <a:ln w="57150" cap="rnd" cmpd="sng">
              <a:solidFill>
                <a:srgbClr val="FF0000"/>
              </a:solidFill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2008</c:v>
                </c:pt>
                <c:pt idx="22">
                  <c:v>2010</c:v>
                </c:pt>
                <c:pt idx="46">
                  <c:v>2012</c:v>
                </c:pt>
                <c:pt idx="70">
                  <c:v>2014</c:v>
                </c:pt>
                <c:pt idx="94">
                  <c:v>2016</c:v>
                </c:pt>
                <c:pt idx="118">
                  <c:v>2018</c:v>
                </c:pt>
              </c:numCache>
            </c:numRef>
          </c:cat>
          <c:val>
            <c:numRef>
              <c:f>Sheet1!$E$2:$E$127</c:f>
              <c:numCache>
                <c:formatCode>0</c:formatCode>
                <c:ptCount val="126"/>
                <c:pt idx="0">
                  <c:v>69.907848744836357</c:v>
                </c:pt>
                <c:pt idx="1">
                  <c:v>70.13110093192229</c:v>
                </c:pt>
                <c:pt idx="2">
                  <c:v>63.713872387577339</c:v>
                </c:pt>
                <c:pt idx="3">
                  <c:v>56.236912952437933</c:v>
                </c:pt>
                <c:pt idx="4">
                  <c:v>53.400954653937944</c:v>
                </c:pt>
                <c:pt idx="5">
                  <c:v>47.626004382761138</c:v>
                </c:pt>
                <c:pt idx="6">
                  <c:v>42.829714960862503</c:v>
                </c:pt>
                <c:pt idx="7">
                  <c:v>38.231098430813127</c:v>
                </c:pt>
                <c:pt idx="8">
                  <c:v>36.650690724555965</c:v>
                </c:pt>
                <c:pt idx="9">
                  <c:v>36.509989938191751</c:v>
                </c:pt>
                <c:pt idx="10">
                  <c:v>34.034034034034029</c:v>
                </c:pt>
                <c:pt idx="11">
                  <c:v>31.789910158949553</c:v>
                </c:pt>
                <c:pt idx="12">
                  <c:v>32.11719960557825</c:v>
                </c:pt>
                <c:pt idx="13">
                  <c:v>33.446712018140587</c:v>
                </c:pt>
                <c:pt idx="14">
                  <c:v>36.141066744389391</c:v>
                </c:pt>
                <c:pt idx="15">
                  <c:v>37.287140340575455</c:v>
                </c:pt>
                <c:pt idx="16">
                  <c:v>40.264511388684795</c:v>
                </c:pt>
                <c:pt idx="17">
                  <c:v>38.506760728982947</c:v>
                </c:pt>
                <c:pt idx="18">
                  <c:v>40.37081339712919</c:v>
                </c:pt>
                <c:pt idx="19">
                  <c:v>43.341802421162761</c:v>
                </c:pt>
                <c:pt idx="20">
                  <c:v>48.736462093862812</c:v>
                </c:pt>
                <c:pt idx="21">
                  <c:v>58.153477218225419</c:v>
                </c:pt>
                <c:pt idx="22">
                  <c:v>60.813342543749492</c:v>
                </c:pt>
                <c:pt idx="23">
                  <c:v>58.217364997731067</c:v>
                </c:pt>
                <c:pt idx="24">
                  <c:v>69.113782169230376</c:v>
                </c:pt>
                <c:pt idx="25">
                  <c:v>78.417949340812228</c:v>
                </c:pt>
                <c:pt idx="26">
                  <c:v>81.485874382553334</c:v>
                </c:pt>
                <c:pt idx="27">
                  <c:v>86.649699213327168</c:v>
                </c:pt>
                <c:pt idx="28">
                  <c:v>98.292567647406358</c:v>
                </c:pt>
                <c:pt idx="29">
                  <c:v>100.38375439718581</c:v>
                </c:pt>
                <c:pt idx="30">
                  <c:v>85.59955283596139</c:v>
                </c:pt>
                <c:pt idx="31">
                  <c:v>89.444762540954912</c:v>
                </c:pt>
                <c:pt idx="32">
                  <c:v>95.510384375714835</c:v>
                </c:pt>
                <c:pt idx="33">
                  <c:v>99.589777703863845</c:v>
                </c:pt>
                <c:pt idx="34">
                  <c:v>99.565873914684786</c:v>
                </c:pt>
                <c:pt idx="35">
                  <c:v>106.2965470548409</c:v>
                </c:pt>
                <c:pt idx="36">
                  <c:v>104.35701300847556</c:v>
                </c:pt>
                <c:pt idx="37">
                  <c:v>96.718716366506428</c:v>
                </c:pt>
                <c:pt idx="38">
                  <c:v>84.364176150420562</c:v>
                </c:pt>
                <c:pt idx="39">
                  <c:v>76.86537656417174</c:v>
                </c:pt>
                <c:pt idx="40">
                  <c:v>77.363959857662635</c:v>
                </c:pt>
                <c:pt idx="41">
                  <c:v>72.516098259003101</c:v>
                </c:pt>
                <c:pt idx="42">
                  <c:v>64.974036844528911</c:v>
                </c:pt>
                <c:pt idx="43">
                  <c:v>67.521685542196693</c:v>
                </c:pt>
                <c:pt idx="44">
                  <c:v>81.075262602208724</c:v>
                </c:pt>
                <c:pt idx="45">
                  <c:v>80.204868261259847</c:v>
                </c:pt>
                <c:pt idx="46">
                  <c:v>73.692531716575616</c:v>
                </c:pt>
                <c:pt idx="47">
                  <c:v>69.213163840482849</c:v>
                </c:pt>
                <c:pt idx="48">
                  <c:v>63.614262560777952</c:v>
                </c:pt>
                <c:pt idx="49">
                  <c:v>66.73074987028474</c:v>
                </c:pt>
                <c:pt idx="50">
                  <c:v>66.616977875411891</c:v>
                </c:pt>
                <c:pt idx="51">
                  <c:v>74.304345530387039</c:v>
                </c:pt>
                <c:pt idx="52">
                  <c:v>74.492385786802032</c:v>
                </c:pt>
                <c:pt idx="53">
                  <c:v>75.398851308232295</c:v>
                </c:pt>
                <c:pt idx="54">
                  <c:v>78.744323710671424</c:v>
                </c:pt>
                <c:pt idx="55">
                  <c:v>79.64169381107493</c:v>
                </c:pt>
                <c:pt idx="56">
                  <c:v>81.173693635031725</c:v>
                </c:pt>
                <c:pt idx="57">
                  <c:v>77.52360203340595</c:v>
                </c:pt>
                <c:pt idx="58">
                  <c:v>75.656318865574434</c:v>
                </c:pt>
                <c:pt idx="59">
                  <c:v>72.838976953883787</c:v>
                </c:pt>
                <c:pt idx="60">
                  <c:v>79.823684338877243</c:v>
                </c:pt>
                <c:pt idx="61">
                  <c:v>86.905778536863082</c:v>
                </c:pt>
                <c:pt idx="62">
                  <c:v>81.214387464387457</c:v>
                </c:pt>
                <c:pt idx="63">
                  <c:v>81.179083707985441</c:v>
                </c:pt>
                <c:pt idx="64">
                  <c:v>80.024451177377358</c:v>
                </c:pt>
                <c:pt idx="65">
                  <c:v>72.838881974694061</c:v>
                </c:pt>
                <c:pt idx="66">
                  <c:v>75.764244558258653</c:v>
                </c:pt>
                <c:pt idx="67">
                  <c:v>75.716404402287125</c:v>
                </c:pt>
                <c:pt idx="68">
                  <c:v>76.587115894556234</c:v>
                </c:pt>
                <c:pt idx="69">
                  <c:v>72.188243289160724</c:v>
                </c:pt>
                <c:pt idx="70">
                  <c:v>70.552611657834973</c:v>
                </c:pt>
                <c:pt idx="71">
                  <c:v>75.01921598770177</c:v>
                </c:pt>
                <c:pt idx="72">
                  <c:v>68.774094063222833</c:v>
                </c:pt>
                <c:pt idx="73">
                  <c:v>73.558955339205696</c:v>
                </c:pt>
                <c:pt idx="74">
                  <c:v>70.057873895826987</c:v>
                </c:pt>
                <c:pt idx="75">
                  <c:v>69.061199321720352</c:v>
                </c:pt>
                <c:pt idx="76">
                  <c:v>67.412239826032931</c:v>
                </c:pt>
                <c:pt idx="77">
                  <c:v>68.252974326862869</c:v>
                </c:pt>
                <c:pt idx="78">
                  <c:v>68.763490595127962</c:v>
                </c:pt>
                <c:pt idx="79">
                  <c:v>74.233128834355824</c:v>
                </c:pt>
                <c:pt idx="80">
                  <c:v>76.688983566646385</c:v>
                </c:pt>
                <c:pt idx="81">
                  <c:v>75.660893345487708</c:v>
                </c:pt>
                <c:pt idx="82">
                  <c:v>74.549343110296377</c:v>
                </c:pt>
                <c:pt idx="83">
                  <c:v>72.620519159456123</c:v>
                </c:pt>
                <c:pt idx="84">
                  <c:v>71.911493546404429</c:v>
                </c:pt>
                <c:pt idx="85">
                  <c:v>71.774682010902481</c:v>
                </c:pt>
                <c:pt idx="86">
                  <c:v>71.216617210682486</c:v>
                </c:pt>
                <c:pt idx="87">
                  <c:v>71.893491124260365</c:v>
                </c:pt>
                <c:pt idx="88">
                  <c:v>70.285714285714292</c:v>
                </c:pt>
                <c:pt idx="89">
                  <c:v>69.215740999162719</c:v>
                </c:pt>
                <c:pt idx="90">
                  <c:v>68.463018971679958</c:v>
                </c:pt>
                <c:pt idx="91">
                  <c:v>66.011235955056179</c:v>
                </c:pt>
                <c:pt idx="92">
                  <c:v>65.363128491620117</c:v>
                </c:pt>
                <c:pt idx="93">
                  <c:v>63.835692478490145</c:v>
                </c:pt>
                <c:pt idx="94">
                  <c:v>59.696073628219487</c:v>
                </c:pt>
                <c:pt idx="95">
                  <c:v>56.551377391141671</c:v>
                </c:pt>
                <c:pt idx="96">
                  <c:v>59.085349106888557</c:v>
                </c:pt>
                <c:pt idx="97">
                  <c:v>62.902936962750722</c:v>
                </c:pt>
                <c:pt idx="98">
                  <c:v>59.609509165701496</c:v>
                </c:pt>
                <c:pt idx="99">
                  <c:v>57.945818418483569</c:v>
                </c:pt>
                <c:pt idx="100">
                  <c:v>55.935176054891322</c:v>
                </c:pt>
                <c:pt idx="101">
                  <c:v>50.744606245616922</c:v>
                </c:pt>
                <c:pt idx="102">
                  <c:v>45.120389873208602</c:v>
                </c:pt>
                <c:pt idx="103">
                  <c:v>43.908792463602623</c:v>
                </c:pt>
                <c:pt idx="104">
                  <c:v>47.006265751890226</c:v>
                </c:pt>
                <c:pt idx="105">
                  <c:v>50.411436541143644</c:v>
                </c:pt>
                <c:pt idx="106">
                  <c:v>49.448738956967802</c:v>
                </c:pt>
                <c:pt idx="107">
                  <c:v>49.504507727532918</c:v>
                </c:pt>
                <c:pt idx="108">
                  <c:v>50.741448326055313</c:v>
                </c:pt>
                <c:pt idx="109">
                  <c:v>48.361159294593804</c:v>
                </c:pt>
                <c:pt idx="110">
                  <c:v>48.294023837502095</c:v>
                </c:pt>
                <c:pt idx="111">
                  <c:v>47.892720306513411</c:v>
                </c:pt>
                <c:pt idx="112">
                  <c:v>49.701487201487197</c:v>
                </c:pt>
                <c:pt idx="113">
                  <c:v>50.90846465168346</c:v>
                </c:pt>
                <c:pt idx="114">
                  <c:v>53.555355535553552</c:v>
                </c:pt>
                <c:pt idx="115">
                  <c:v>58.80228708997894</c:v>
                </c:pt>
                <c:pt idx="116">
                  <c:v>64.733282286881078</c:v>
                </c:pt>
                <c:pt idx="117">
                  <c:v>67.855497542997526</c:v>
                </c:pt>
                <c:pt idx="118">
                  <c:v>74.618656874999985</c:v>
                </c:pt>
                <c:pt idx="119">
                  <c:v>77.238662343750008</c:v>
                </c:pt>
                <c:pt idx="120">
                  <c:v>83.579820749999996</c:v>
                </c:pt>
                <c:pt idx="121">
                  <c:v>94.559512142857145</c:v>
                </c:pt>
                <c:pt idx="122">
                  <c:v>96.648970199999994</c:v>
                </c:pt>
                <c:pt idx="123">
                  <c:v>91.542771000000002</c:v>
                </c:pt>
                <c:pt idx="124">
                  <c:v>91.967232857142847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57-4502-8B64-55A308367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987400"/>
        <c:axId val="453982304"/>
      </c:lineChart>
      <c:catAx>
        <c:axId val="45942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1740000" spcFirstLastPara="1" vertOverflow="ellipsis" wrap="square" anchor="ctr" anchorCtr="1"/>
          <a:lstStyle/>
          <a:p>
            <a:pPr>
              <a:defRPr sz="2100" b="1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453985048"/>
        <c:crosses val="autoZero"/>
        <c:auto val="1"/>
        <c:lblAlgn val="ctr"/>
        <c:lblOffset val="100"/>
        <c:noMultiLvlLbl val="0"/>
      </c:catAx>
      <c:valAx>
        <c:axId val="453985048"/>
        <c:scaling>
          <c:orientation val="minMax"/>
          <c:max val="50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459429744"/>
        <c:crosses val="autoZero"/>
        <c:crossBetween val="between"/>
        <c:majorUnit val="100"/>
      </c:valAx>
      <c:valAx>
        <c:axId val="453982304"/>
        <c:scaling>
          <c:orientation val="minMax"/>
          <c:max val="120"/>
          <c:min val="0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453987400"/>
        <c:crosses val="max"/>
        <c:crossBetween val="between"/>
        <c:majorUnit val="20"/>
      </c:valAx>
      <c:catAx>
        <c:axId val="453987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39823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994024958131559"/>
          <c:w val="0.94934247142161965"/>
          <c:h val="8.76975591682408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13F5DB2-4D1C-4D9B-8D4C-162924B85E5E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FC9032D-2739-421B-8934-55F7EF5BC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8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E2F8-6649-430B-9CA1-33ADA7FEDE02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E24D-1E46-429F-8D9A-6AA6BC853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E2F8-6649-430B-9CA1-33ADA7FEDE02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E24D-1E46-429F-8D9A-6AA6BC853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3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E2F8-6649-430B-9CA1-33ADA7FEDE02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E24D-1E46-429F-8D9A-6AA6BC853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2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9687"/>
            <a:ext cx="91440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57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E2F8-6649-430B-9CA1-33ADA7FEDE02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E24D-1E46-429F-8D9A-6AA6BC853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8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E2F8-6649-430B-9CA1-33ADA7FEDE02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E24D-1E46-429F-8D9A-6AA6BC853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9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E2F8-6649-430B-9CA1-33ADA7FEDE02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E24D-1E46-429F-8D9A-6AA6BC853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6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E2F8-6649-430B-9CA1-33ADA7FEDE02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E24D-1E46-429F-8D9A-6AA6BC853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7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E2F8-6649-430B-9CA1-33ADA7FEDE02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E24D-1E46-429F-8D9A-6AA6BC853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E2F8-6649-430B-9CA1-33ADA7FEDE02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E24D-1E46-429F-8D9A-6AA6BC853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2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E2F8-6649-430B-9CA1-33ADA7FEDE02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E24D-1E46-429F-8D9A-6AA6BC853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8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E2F8-6649-430B-9CA1-33ADA7FEDE02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E24D-1E46-429F-8D9A-6AA6BC853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3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52400" y="494663"/>
            <a:ext cx="8814157" cy="2781937"/>
            <a:chOff x="331381" y="2166770"/>
            <a:chExt cx="8481237" cy="2676860"/>
          </a:xfrm>
        </p:grpSpPr>
        <p:sp>
          <p:nvSpPr>
            <p:cNvPr id="10" name="Rounded Rectangle 9"/>
            <p:cNvSpPr/>
            <p:nvPr/>
          </p:nvSpPr>
          <p:spPr>
            <a:xfrm>
              <a:off x="331381" y="2313414"/>
              <a:ext cx="8481237" cy="2530216"/>
            </a:xfrm>
            <a:prstGeom prst="roundRect">
              <a:avLst/>
            </a:prstGeom>
            <a:solidFill>
              <a:schemeClr val="bg1">
                <a:lumMod val="95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>
            <a:xfrm>
              <a:off x="519682" y="2166770"/>
              <a:ext cx="8292936" cy="19800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bg1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algn="thaiDist"/>
              <a:r>
                <a:rPr lang="th-TH" dirty="0">
                  <a:solidFill>
                    <a:srgbClr val="00682F"/>
                  </a:solidFill>
                </a:rPr>
                <a:t>โรคใบด่างมันสำปะหลัง</a:t>
              </a:r>
            </a:p>
            <a:p>
              <a:pPr algn="thaiDist"/>
              <a:r>
                <a:rPr lang="th-TH" sz="3600" dirty="0">
                  <a:solidFill>
                    <a:srgbClr val="00682F"/>
                  </a:solidFill>
                </a:rPr>
                <a:t>ผลกระทบต่อวงการมันสำปะหลัง ความร่วมมือในการแก้ไขปัญหา</a:t>
              </a:r>
            </a:p>
            <a:p>
              <a:pPr algn="thaiDist"/>
              <a:endParaRPr lang="th-TH" sz="1400" b="0" dirty="0">
                <a:solidFill>
                  <a:srgbClr val="00682F"/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600" y="3658652"/>
              <a:ext cx="1064371" cy="104486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188664" y="3811703"/>
              <a:ext cx="51516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คุณบุญมี วัฒนเรืองรอง</a:t>
              </a:r>
            </a:p>
            <a:p>
              <a:pPr algn="r"/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เลขาธิการ สมาคมแป้งมันสำปะหลังไทย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0" y="2667000"/>
            <a:ext cx="9144000" cy="4191000"/>
            <a:chOff x="0" y="2001494"/>
            <a:chExt cx="9144000" cy="485650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2" t="14487"/>
            <a:stretch/>
          </p:blipFill>
          <p:spPr>
            <a:xfrm rot="10800000" flipH="1">
              <a:off x="0" y="2465355"/>
              <a:ext cx="3345588" cy="439264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87"/>
            <a:stretch/>
          </p:blipFill>
          <p:spPr>
            <a:xfrm rot="10800000">
              <a:off x="1248106" y="2001494"/>
              <a:ext cx="4881748" cy="485650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49"/>
            <a:stretch/>
          </p:blipFill>
          <p:spPr>
            <a:xfrm rot="10800000">
              <a:off x="4620460" y="3042818"/>
              <a:ext cx="3262072" cy="381518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56" r="24038"/>
            <a:stretch/>
          </p:blipFill>
          <p:spPr>
            <a:xfrm rot="10800000" flipH="1">
              <a:off x="6603401" y="3432789"/>
              <a:ext cx="2540599" cy="34252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6605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เมื่อพบโรคใบด่าง...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456659"/>
            <a:ext cx="6555740" cy="5157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marL="365760" indent="-36576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ใช้ถุงพลาสติกคลุมต้น มัด ตัด และนำออกจากแปลง</a:t>
            </a:r>
          </a:p>
          <a:p>
            <a:pPr marL="365760" indent="-36576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ขุดส่วนที่เหลือทำลาย หัวมันฯ ส่งขายได้ (ไม่มีเหง้าติด)</a:t>
            </a:r>
          </a:p>
          <a:p>
            <a:pPr marL="365760" indent="-36576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บันทึกพิกัด และแจ้งสมาคมมันสำปะหลังที่เกี่ยวข้อง</a:t>
            </a:r>
          </a:p>
          <a:p>
            <a:pPr marL="365760" indent="-36576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เก็บตัวอย่างใบที่มีอาการโรค ส่งสมาคมแป้งมันสำปะหลังไทย</a:t>
            </a:r>
          </a:p>
          <a:p>
            <a:pPr marL="365760" indent="-36576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พ่นสารฆ่าแมลงหวี่ขาว 10 ไร่ จากจุดที่พบและติดตามผล</a:t>
            </a:r>
          </a:p>
          <a:p>
            <a:pPr marL="365760" indent="-36576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เฝ้าระวังการแพร่กระจายโรคในพื้นที่ทุกสัปดาห์</a:t>
            </a:r>
          </a:p>
          <a:p>
            <a:pPr marL="365760" indent="-36576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หากแพร่กระจาย ผู้ประกอบการเจรจาให้เกษตรกรเร่งเก็บเกี่ยว</a:t>
            </a:r>
          </a:p>
          <a:p>
            <a:pPr marL="365760" indent="-36576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บดทำลายต้นในจำนวนที่เหมาะสมด้วยเครื่องจักรฯ</a:t>
            </a:r>
          </a:p>
          <a:p>
            <a:pPr marL="365760" indent="-36576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แปลงที่ระบาดรุนแรง ต้องปลูกพืชอื่น เพื่อตัดวงจรโรค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010400" y="1447800"/>
            <a:ext cx="1825998" cy="5165957"/>
            <a:chOff x="7008790" y="1393523"/>
            <a:chExt cx="1825998" cy="51659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6" b="21300"/>
            <a:stretch/>
          </p:blipFill>
          <p:spPr>
            <a:xfrm>
              <a:off x="7010400" y="1393523"/>
              <a:ext cx="1824388" cy="9686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5" b="15728"/>
            <a:stretch/>
          </p:blipFill>
          <p:spPr>
            <a:xfrm>
              <a:off x="7008790" y="2420576"/>
              <a:ext cx="1814496" cy="10381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56" t="6301" b="28283"/>
            <a:stretch/>
          </p:blipFill>
          <p:spPr>
            <a:xfrm>
              <a:off x="7008790" y="3517136"/>
              <a:ext cx="1814496" cy="9689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65" b="9980"/>
            <a:stretch/>
          </p:blipFill>
          <p:spPr>
            <a:xfrm>
              <a:off x="7008790" y="4555118"/>
              <a:ext cx="1825998" cy="8791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92" b="7988"/>
            <a:stretch/>
          </p:blipFill>
          <p:spPr>
            <a:xfrm>
              <a:off x="7008790" y="5492679"/>
              <a:ext cx="1825998" cy="106680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8992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3" t="4445" r="18614" b="46231"/>
          <a:stretch/>
        </p:blipFill>
        <p:spPr>
          <a:xfrm>
            <a:off x="4629165" y="1600200"/>
            <a:ext cx="4362437" cy="4709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แผนปฏิบัติการ </a:t>
            </a:r>
            <a:r>
              <a:rPr lang="en-US" dirty="0"/>
              <a:t>3 </a:t>
            </a:r>
            <a:r>
              <a:rPr lang="th-TH" dirty="0"/>
              <a:t>กลุ่ม </a:t>
            </a:r>
            <a:r>
              <a:rPr lang="en-US" dirty="0"/>
              <a:t>3 </a:t>
            </a:r>
            <a:r>
              <a:rPr lang="th-TH" dirty="0"/>
              <a:t>ระดับความเสี่ยง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3400" y="2057400"/>
            <a:ext cx="4267200" cy="3353751"/>
            <a:chOff x="4191000" y="2388552"/>
            <a:chExt cx="4267200" cy="3353751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4191000" y="2388552"/>
              <a:ext cx="4267200" cy="33537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bg1"/>
                  </a:solidFill>
                  <a:latin typeface="TH SarabunPSK" panose="020B0500040200020003" pitchFamily="34" charset="-34"/>
                  <a:ea typeface="+mj-ea"/>
                  <a:cs typeface="TH SarabunPSK" panose="020B0500040200020003" pitchFamily="34" charset="-34"/>
                </a:defRPr>
              </a:lvl1pPr>
            </a:lstStyle>
            <a:p>
              <a:pPr marL="514350" indent="-514350" algn="thaiDist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th-TH" sz="3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กลุ่มเฝ้าระวัง: ทุกจังหวัด</a:t>
              </a:r>
              <a:endPara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514350" indent="-514350" algn="l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th-TH" sz="3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กลุ่มพื้นที่เสี่ยงสูง:</a:t>
              </a:r>
              <a:br>
                <a:rPr lang="th-TH" sz="3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th-TH" sz="3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สุรินทร์ ศรีสะเกษ บุรีรัมย์ นครราชสีมา อุบลราชธานี จันทบุรี</a:t>
              </a:r>
              <a:endPara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514350" indent="-514350" algn="l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th-TH" sz="3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กลุ่มพื้นที่มีแนวโน้มการระบาดรุนแรง:</a:t>
              </a:r>
              <a:br>
                <a:rPr lang="th-TH" sz="3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th-TH" sz="3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ปราจีนบุรี ฉะเชิงเทรา สระแก้ว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008830" y="2845752"/>
              <a:ext cx="477507" cy="238754"/>
            </a:xfrm>
            <a:prstGeom prst="rect">
              <a:avLst/>
            </a:prstGeom>
            <a:solidFill>
              <a:srgbClr val="FF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761375" y="5207952"/>
              <a:ext cx="477507" cy="238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6960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การดำเนินการของภาคเอกชนในปัจจุบัน</a:t>
            </a:r>
            <a:endParaRPr lang="en-US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974559"/>
              </p:ext>
            </p:extLst>
          </p:nvPr>
        </p:nvGraphicFramePr>
        <p:xfrm>
          <a:off x="304801" y="1174442"/>
          <a:ext cx="8496586" cy="668009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209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มูลนิธิมันสำปะหลัง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B w="9525" cap="flat" cmpd="sng" algn="ctr">
                      <a:noFill/>
                      <a:prstDash val="solid"/>
                    </a:lnB>
                    <a:solidFill>
                      <a:srgbClr val="6292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B w="9525" cap="flat" cmpd="sng" algn="ctr">
                      <a:noFill/>
                      <a:prstDash val="solid"/>
                    </a:lnB>
                    <a:solidFill>
                      <a:srgbClr val="629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153">
                <a:tc>
                  <a:txBody>
                    <a:bodyPr/>
                    <a:lstStyle/>
                    <a:p>
                      <a:pPr marL="1073150" indent="0"/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มูลนิธิสถาบันพัฒนามันสำปะหลัง</a:t>
                      </a:r>
                    </a:p>
                    <a:p>
                      <a:pPr marL="1073150" indent="0"/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แห่งประเทศไทย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rgbClr val="62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การจัดทำวีดีโอให้ความรู้ การพัฒนาพันธุ์ต้านทาน และสนับสนุนโครงการวิจัยมุ่งเป้าฯ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2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919">
                <a:tc>
                  <a:txBody>
                    <a:bodyPr/>
                    <a:lstStyle/>
                    <a:p>
                      <a:pPr marL="1073150" indent="0"/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มูลนิธิกองทุนมันสำปะหลัง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rgbClr val="62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สนับสนุนการจัดทำโปสเตอร์โรคใบด่าง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2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09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1" baseline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สมาคมมันสำปะหลัง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2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919">
                <a:tc>
                  <a:txBody>
                    <a:bodyPr/>
                    <a:lstStyle/>
                    <a:p>
                      <a:pPr marL="10731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สมาคมแป้งมันสำปะหลังไทย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rgbClr val="62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lvl="0"/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H SarabunPSK" panose="020B0500040200020003"/>
                        </a:rPr>
                        <a:t>สร้างการรับรู้และการมีส่วนร่วม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H SarabunPSK" panose="020B0500040200020003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H SarabunPSK" panose="020B0500040200020003"/>
                        </a:rPr>
                        <a:t>การสัมมนา การอบรมเชิงปฏิบัติการ</a:t>
                      </a:r>
                      <a:endParaRPr lang="en-US" sz="3200" dirty="0">
                        <a:effectLst/>
                        <a:cs typeface="TH SarabunPSK" panose="020B0500040200020003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H SarabunPSK" panose="020B0500040200020003"/>
                        </a:rPr>
                        <a:t>สื่อประชาสัมพันธ์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H SarabunPSK" panose="020B0500040200020003"/>
                        </a:rPr>
                        <a:t> (</a:t>
                      </a:r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H SarabunPSK" panose="020B0500040200020003"/>
                        </a:rPr>
                        <a:t>ไวนิล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H SarabunPSK" panose="020B0500040200020003"/>
                        </a:rPr>
                        <a:t>/</a:t>
                      </a:r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H SarabunPSK" panose="020B0500040200020003"/>
                        </a:rPr>
                        <a:t>แผ่นพับ)</a:t>
                      </a:r>
                      <a:endParaRPr lang="en-US" sz="3200" dirty="0">
                        <a:effectLst/>
                        <a:cs typeface="TH SarabunPSK" panose="020B0500040200020003"/>
                      </a:endParaRPr>
                    </a:p>
                    <a:p>
                      <a:pPr lvl="0"/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H SarabunPSK" panose="020B0500040200020003"/>
                        </a:rPr>
                        <a:t>สนับสนุนการป้องกันและกำจัดโรคใบด่าง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H SarabunPSK" panose="020B0500040200020003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H SarabunPSK" panose="020B0500040200020003"/>
                        </a:rPr>
                        <a:t>สำรวจพื้นที่ เจรจากับเกษตรกร</a:t>
                      </a:r>
                      <a:endParaRPr lang="en-US" sz="3200" dirty="0">
                        <a:effectLst/>
                        <a:cs typeface="TH SarabunPSK" panose="020B0500040200020003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H SarabunPSK" panose="020B0500040200020003"/>
                        </a:rPr>
                        <a:t>ฉีดพ่นสารฆ่าแมลงหวี่ขาวในแปลงที่พบโรค</a:t>
                      </a:r>
                      <a:endParaRPr lang="en-US" sz="3200" dirty="0">
                        <a:effectLst/>
                        <a:cs typeface="TH SarabunPSK" panose="020B0500040200020003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H SarabunPSK" panose="020B0500040200020003"/>
                        </a:rPr>
                        <a:t>จัดทำวีดีโอสาธิตการคลุมต้นเป็นโรค</a:t>
                      </a:r>
                      <a:endParaRPr lang="en-US" sz="3200" dirty="0">
                        <a:effectLst/>
                        <a:cs typeface="TH SarabunPSK" panose="020B0500040200020003"/>
                      </a:endParaRPr>
                    </a:p>
                    <a:p>
                      <a:pPr lvl="0"/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H SarabunPSK" panose="020B0500040200020003"/>
                        </a:rPr>
                        <a:t>ผลักดันการเข้มงวดการนำเข้าเพื่อลดความเสี่ยงการเกิดโรค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H SarabunPSK" panose="020B0500040200020003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2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4153">
                <a:tc>
                  <a:txBody>
                    <a:bodyPr/>
                    <a:lstStyle/>
                    <a:p>
                      <a:pPr marL="10731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สมาคมโรงงานผู้ผลิตมันสำปะหลัง</a:t>
                      </a:r>
                    </a:p>
                    <a:p>
                      <a:pPr marL="10731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ภาคตะวันออกเฉียงเหนือ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rgbClr val="62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2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1919">
                <a:tc>
                  <a:txBody>
                    <a:bodyPr/>
                    <a:lstStyle/>
                    <a:p>
                      <a:pPr marL="10731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สมาคมการค้ามันสำปะหลังไทย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rgbClr val="62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2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1919">
                <a:tc>
                  <a:txBody>
                    <a:bodyPr/>
                    <a:lstStyle/>
                    <a:p>
                      <a:pPr marL="10731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สมาคมโรงงานผลิตภัณฑ์มันสำปะหลังไทย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rgbClr val="62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2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5"/>
          <a:stretch/>
        </p:blipFill>
        <p:spPr>
          <a:xfrm>
            <a:off x="447041" y="1775956"/>
            <a:ext cx="745244" cy="5308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4" y="2441719"/>
            <a:ext cx="638910" cy="702801"/>
          </a:xfrm>
          <a:prstGeom prst="rect">
            <a:avLst/>
          </a:prstGeom>
        </p:spPr>
      </p:pic>
      <p:pic>
        <p:nvPicPr>
          <p:cNvPr id="29" name="รูปภาพ 8" descr="TTS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3806684"/>
            <a:ext cx="592929" cy="58206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11" descr="log-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54433" y="6064053"/>
            <a:ext cx="608887" cy="605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1" name="Picture 30" descr="ts5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98430" y="4529453"/>
            <a:ext cx="628629" cy="6286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รูปภาพ 7" descr="Logo-TTT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54433" y="5324816"/>
            <a:ext cx="582064" cy="58206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6181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676400" y="2514600"/>
            <a:ext cx="7060525" cy="1981200"/>
            <a:chOff x="1375986" y="2696090"/>
            <a:chExt cx="7060525" cy="1981200"/>
          </a:xfrm>
        </p:grpSpPr>
        <p:sp>
          <p:nvSpPr>
            <p:cNvPr id="3" name="Title 6"/>
            <p:cNvSpPr txBox="1">
              <a:spLocks/>
            </p:cNvSpPr>
            <p:nvPr/>
          </p:nvSpPr>
          <p:spPr>
            <a:xfrm>
              <a:off x="3736975" y="2696090"/>
              <a:ext cx="4192211" cy="87578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7200" b="1" dirty="0">
                  <a:solidFill>
                    <a:srgbClr val="6292A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ขอขอบคุณ</a:t>
              </a:r>
              <a:endParaRPr lang="en-US" b="1" dirty="0">
                <a:solidFill>
                  <a:srgbClr val="6292A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itle 6"/>
            <p:cNvSpPr txBox="1">
              <a:spLocks/>
            </p:cNvSpPr>
            <p:nvPr/>
          </p:nvSpPr>
          <p:spPr>
            <a:xfrm>
              <a:off x="3814386" y="3628208"/>
              <a:ext cx="4622125" cy="104908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2000" i="1" dirty="0">
                  <a:solidFill>
                    <a:srgbClr val="6292A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คุณบุญมี วัฒนเรืองรอง</a:t>
              </a:r>
            </a:p>
            <a:p>
              <a:r>
                <a:rPr lang="th-TH" sz="2000" i="1" dirty="0">
                  <a:solidFill>
                    <a:srgbClr val="6292A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เลขาธิการ</a:t>
              </a:r>
            </a:p>
            <a:p>
              <a:r>
                <a:rPr lang="th-TH" sz="2000" i="1" dirty="0">
                  <a:solidFill>
                    <a:srgbClr val="6292A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สมาคมแป้งมันสำปะหลังไทย</a:t>
              </a:r>
              <a:endParaRPr lang="en-US" sz="2000" i="1" dirty="0">
                <a:solidFill>
                  <a:srgbClr val="6292A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986" y="2826886"/>
              <a:ext cx="1770061" cy="17376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523743" y="2903086"/>
              <a:ext cx="0" cy="1661427"/>
            </a:xfrm>
            <a:prstGeom prst="line">
              <a:avLst/>
            </a:prstGeom>
            <a:ln w="101600">
              <a:solidFill>
                <a:srgbClr val="4F7A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332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การแพร่ระบาดของโรคใบด่างมันสำปะหลัง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963743-193D-42B3-AA1B-CE7E1BAF72B2}"/>
              </a:ext>
            </a:extLst>
          </p:cNvPr>
          <p:cNvCxnSpPr/>
          <p:nvPr/>
        </p:nvCxnSpPr>
        <p:spPr>
          <a:xfrm>
            <a:off x="4705529" y="1391086"/>
            <a:ext cx="0" cy="531451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03DAF98-BF29-421D-8DDF-6412435A36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9" t="26667" r="2079" b="2222"/>
          <a:stretch/>
        </p:blipFill>
        <p:spPr>
          <a:xfrm>
            <a:off x="5791200" y="2291392"/>
            <a:ext cx="2335882" cy="2433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3E9F41-A430-4502-A90B-478E2CE09D26}"/>
              </a:ext>
            </a:extLst>
          </p:cNvPr>
          <p:cNvSpPr txBox="1"/>
          <p:nvPr/>
        </p:nvSpPr>
        <p:spPr>
          <a:xfrm>
            <a:off x="1447800" y="1391086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ทวีปแอฟริกา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E5160C-BC82-41AD-B8EF-0230D7558DFB}"/>
              </a:ext>
            </a:extLst>
          </p:cNvPr>
          <p:cNvSpPr txBox="1"/>
          <p:nvPr/>
        </p:nvSpPr>
        <p:spPr>
          <a:xfrm>
            <a:off x="5177321" y="1356846"/>
            <a:ext cx="353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ภูมิภาคเอเซียตะวันออกเฉียงใต้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CFE099-A83E-4210-8F03-DA7E968AE64C}"/>
              </a:ext>
            </a:extLst>
          </p:cNvPr>
          <p:cNvSpPr txBox="1"/>
          <p:nvPr/>
        </p:nvSpPr>
        <p:spPr>
          <a:xfrm>
            <a:off x="4962794" y="5105400"/>
            <a:ext cx="3962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พบครั้งแรกที่ จ.รัตนคีรี กัมพูชา ปี 2558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ลุกลามอย่างรวดเร็วทางตอนใต้ของเวียดนาม และภาคตะวันออกของกัมพูชา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พบครั้งแรกในไทยเมื่อเดือนสิงหาคม 2561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37CAB0-05E1-4074-9C46-51E636A41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33792"/>
            <a:ext cx="3413347" cy="3628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90134D-2209-4D3D-8374-FAD6079E6A56}"/>
              </a:ext>
            </a:extLst>
          </p:cNvPr>
          <p:cNvSpPr txBox="1"/>
          <p:nvPr/>
        </p:nvSpPr>
        <p:spPr>
          <a:xfrm>
            <a:off x="495661" y="5717048"/>
            <a:ext cx="40763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พบครั้งแรกที่ ป.แทนซาเนียในปี พ.ศ. 2437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ปัจจุบันยังไม่สามารถแก้ไขปัญหาให้ลุล่วงได้</a:t>
            </a:r>
          </a:p>
        </p:txBody>
      </p:sp>
    </p:spTree>
    <p:extLst>
      <p:ext uri="{BB962C8B-B14F-4D97-AF65-F5344CB8AC3E}">
        <p14:creationId xmlns:p14="http://schemas.microsoft.com/office/powerpoint/2010/main" val="234681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200" dirty="0"/>
              <a:t>ผู้ซื้อจะยอมรับราคานี้ได้อีกนานสักเท่าไร</a:t>
            </a:r>
            <a:endParaRPr lang="en-US" sz="4200" dirty="0"/>
          </a:p>
        </p:txBody>
      </p:sp>
      <p:grpSp>
        <p:nvGrpSpPr>
          <p:cNvPr id="9" name="Group 8"/>
          <p:cNvGrpSpPr/>
          <p:nvPr/>
        </p:nvGrpSpPr>
        <p:grpSpPr>
          <a:xfrm>
            <a:off x="196161" y="1219200"/>
            <a:ext cx="5484682" cy="5464501"/>
            <a:chOff x="209977" y="1327832"/>
            <a:chExt cx="5084140" cy="4724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615" y="1327832"/>
              <a:ext cx="5029200" cy="472440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09977" y="1327832"/>
              <a:ext cx="5084140" cy="4724400"/>
              <a:chOff x="6838250" y="1435433"/>
              <a:chExt cx="5392271" cy="4724400"/>
            </a:xfrm>
          </p:grpSpPr>
          <p:graphicFrame>
            <p:nvGraphicFramePr>
              <p:cNvPr id="22" name="Chart 21"/>
              <p:cNvGraphicFramePr/>
              <p:nvPr>
                <p:extLst>
                  <p:ext uri="{D42A27DB-BD31-4B8C-83A1-F6EECF244321}">
                    <p14:modId xmlns:p14="http://schemas.microsoft.com/office/powerpoint/2010/main" val="2822254453"/>
                  </p:ext>
                </p:extLst>
              </p:nvPr>
            </p:nvGraphicFramePr>
            <p:xfrm>
              <a:off x="7145880" y="1435433"/>
              <a:ext cx="5060952" cy="4648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3" name="TextBox 22"/>
              <p:cNvSpPr txBox="1"/>
              <p:nvPr/>
            </p:nvSpPr>
            <p:spPr>
              <a:xfrm rot="16200000">
                <a:off x="6230883" y="2957201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Corn (USD/MT)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5400000">
                <a:off x="11017977" y="2957201"/>
                <a:ext cx="1963421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Tapioca (USD/MT)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858001" y="1435433"/>
                <a:ext cx="5334000" cy="4724400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74330"/>
            <a:ext cx="3199743" cy="2135543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5949561" y="3606290"/>
            <a:ext cx="2880000" cy="1350963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984156" y="5128270"/>
            <a:ext cx="2880000" cy="1350963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6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/>
              <a:t>ถ้าเราควบคุมโรคใบด่างฯ ไม่ได้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304800" y="1220153"/>
            <a:ext cx="5410200" cy="5602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thaiDist"/>
            <a:r>
              <a:rPr lang="th-TH" sz="3500" u="sng" dirty="0">
                <a:solidFill>
                  <a:srgbClr val="C00000"/>
                </a:solidFill>
              </a:rPr>
              <a:t>ผลกระทบที่จะเกิดขึ้น</a:t>
            </a:r>
          </a:p>
          <a:p>
            <a:pPr algn="thaiDist"/>
            <a:endParaRPr lang="th-TH" sz="1600" u="sng" dirty="0">
              <a:solidFill>
                <a:srgbClr val="C00000"/>
              </a:solidFill>
            </a:endParaRPr>
          </a:p>
          <a:p>
            <a:pPr marL="274320" indent="-27432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ประเทศไทยจะสูญเสียอุตสาหกรรมเกษตรที่ดีที่สุดเท่าที่เคยมีมา</a:t>
            </a:r>
          </a:p>
          <a:p>
            <a:pPr marL="274320" indent="-27432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อาชีพและรายได้ของเกษตรกรกว่า 5 แสนครัวเรือนได้รับผลกระทบ</a:t>
            </a:r>
          </a:p>
          <a:p>
            <a:pPr marL="274320" indent="-27432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โรงแป้ง ลานมัน ต้องหยุดกิจการ</a:t>
            </a:r>
          </a:p>
          <a:p>
            <a:pPr marL="274320" indent="-27432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อุตสาหกรรมต่อเนื่องจะขาดแคลนวัตถุดิบที่ดี และไม่สามารถแข่งขันได้ในตลาดโลก</a:t>
            </a:r>
          </a:p>
          <a:p>
            <a:pPr marL="274320" indent="-27432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ระบบเศรษฐกิจจะเสียหาย ประเทศจะสูญเสียรายได้กว่าแสนล้านบาทต่อปี การลงทุนในประเทศลดลง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643" y="1371600"/>
            <a:ext cx="2704330" cy="1686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157796"/>
            <a:ext cx="2713586" cy="1657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908" y="4915439"/>
            <a:ext cx="2597065" cy="1588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368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ภาคีความร่วมมือภาคเอกชน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75256" y="1905000"/>
            <a:ext cx="6993488" cy="3593471"/>
            <a:chOff x="1371851" y="1981200"/>
            <a:chExt cx="6400297" cy="3288671"/>
          </a:xfrm>
        </p:grpSpPr>
        <p:grpSp>
          <p:nvGrpSpPr>
            <p:cNvPr id="9" name="Group 8"/>
            <p:cNvGrpSpPr/>
            <p:nvPr/>
          </p:nvGrpSpPr>
          <p:grpSpPr>
            <a:xfrm>
              <a:off x="1371851" y="3810000"/>
              <a:ext cx="6400297" cy="1459871"/>
              <a:chOff x="3878892" y="1539155"/>
              <a:chExt cx="4264886" cy="972796"/>
            </a:xfrm>
          </p:grpSpPr>
          <p:pic>
            <p:nvPicPr>
              <p:cNvPr id="16" name="Picture 11" descr="log-2"/>
              <p:cNvPicPr>
                <a:picLocks noChangeAspect="1" noChangeArrowheads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7202304" y="1539155"/>
                <a:ext cx="941474" cy="9360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" name="Picture 16" descr="ts5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6100100" y="1539951"/>
                <a:ext cx="972000" cy="9720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8" name="รูปภาพ 8" descr="TTSA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8892" y="1575951"/>
                <a:ext cx="916800" cy="9000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9" name="รูปภาพ 7" descr="Logo-TTTA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4997896" y="1585844"/>
                <a:ext cx="900000" cy="90000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026" y="2155154"/>
              <a:ext cx="2695575" cy="11620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1981200"/>
              <a:ext cx="1372689" cy="1509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056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ความสำเร็จในการปราบเพลี้ยแป้งที่เราภูมิใจ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38" y="3704753"/>
            <a:ext cx="4120334" cy="27503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35239"/>
            <a:ext cx="8407434" cy="20458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05" y="7457650"/>
            <a:ext cx="3034958" cy="40466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12" y="3704753"/>
            <a:ext cx="2062742" cy="27503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3"/>
          <a:stretch/>
        </p:blipFill>
        <p:spPr>
          <a:xfrm>
            <a:off x="380999" y="3802814"/>
            <a:ext cx="2324817" cy="26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1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ข้อเท็จจริงและบทสรุปในการแก้ปัญหา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8160" y="1331912"/>
            <a:ext cx="8077200" cy="403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marL="365760" indent="-36576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โรคเข้ามาแล้วอยู่กับเราตลอดไป ไม่สามารถกำจัดได้อย่างสิ้นเชิง </a:t>
            </a:r>
          </a:p>
          <a:p>
            <a:pPr marL="365760" indent="-36576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ความสำเร็จต้องอาศัยความร่วมมือและความมุ่งมั่นในการทำงาน</a:t>
            </a:r>
          </a:p>
          <a:p>
            <a:pPr marL="365760" indent="-36576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ทางออกเดียวของการแก้ปัญหา คือ การใช้พันธุ์ต้านทาน</a:t>
            </a:r>
          </a:p>
          <a:p>
            <a:pPr marL="365760" indent="-36576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แนวทางดำเนินงานจากนี้ คือ การชะลอการระบาดให้นานที่สุด </a:t>
            </a:r>
          </a:p>
          <a:p>
            <a:pPr marL="365760" indent="-36576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วิธีการต้องง่าย รวดเร็ว และมีประสิทธิภาพ ทุกคนมีส่วนร่วมได้ </a:t>
            </a:r>
          </a:p>
          <a:p>
            <a:pPr marL="365760" indent="-36576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ต้องแชร์ข้อมูลให้มาก ยิ่งรับรู้มากยิ่งช่วยกันแก้ปัญหาได้รวดเร็ว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72C1AE-7B2F-4CDD-83AD-47A7860F91A4}"/>
              </a:ext>
            </a:extLst>
          </p:cNvPr>
          <p:cNvSpPr txBox="1">
            <a:spLocks/>
          </p:cNvSpPr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endParaRPr lang="th-TH" sz="3600" dirty="0"/>
          </a:p>
          <a:p>
            <a:r>
              <a:rPr lang="th-TH" sz="4300" i="1" dirty="0"/>
              <a:t>ร่วมกันคิด ช่วยกันทำ มุ่งมั่น ร่วมมือ รวดเร็ว</a:t>
            </a:r>
            <a:endParaRPr lang="en-US" sz="4300" i="1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591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แนวทางการดำเนินการของผู้ประกอบการ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600200"/>
            <a:ext cx="8305800" cy="441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marL="365760" indent="-36576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สร้างการรับรู้ สร้างการมีส่วนร่วมของชุมชน</a:t>
            </a:r>
          </a:p>
          <a:p>
            <a:pPr marL="365760" indent="-36576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สำรวจและเฝ้าระวังพื้นที่ปลูกมันสำปะหลังอย่างต่อเนื่อง</a:t>
            </a:r>
          </a:p>
          <a:p>
            <a:pPr marL="365760" indent="-36576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เมื่อพบต้นแสดงอาการโรค แจ้งและดำเนินการตามขั้นตอนที่กำหนด</a:t>
            </a:r>
          </a:p>
          <a:p>
            <a:pPr marL="365760" indent="-36576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โรงแป้งใกล้จุดพบโรคจะเป็นเจ้าภาพในการดำเนินการ โรงแป้งและลานมันรายอื่นๆ ร่วมสนับสนุนการทำงาน</a:t>
            </a:r>
          </a:p>
          <a:p>
            <a:pPr marL="365760" indent="-36576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ร่วมเจรจาหาทางออก ปิดให้จบในทุกกรณีที่พบโรค ไม่สุดโต่ง</a:t>
            </a:r>
          </a:p>
          <a:p>
            <a:pPr marL="365760" indent="-36576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th-TH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สมาคมฯ และมูลนิธิฯ ติดตามใกล้ชิดและคอยสนับสนุนการทำงาน  ประสานส่วนราชการที่เกี่ยวข้องในระดับนโยบาย</a:t>
            </a:r>
          </a:p>
          <a:p>
            <a:pPr marL="365760" indent="-365760" algn="thaiDi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h-TH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859BB8-B31C-4BFD-B512-EFDC52DBCA20}"/>
              </a:ext>
            </a:extLst>
          </p:cNvPr>
          <p:cNvSpPr txBox="1">
            <a:spLocks/>
          </p:cNvSpPr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r>
              <a:rPr lang="th-TH" sz="4000" i="1" dirty="0"/>
              <a:t>ร่วมกันค้นหาแหล่งรังโรค พบเจอต้องรีบทำลาย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2745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ทุกคนมีส่วนร่วมในการแก้ปัญหานี้ได้ง่ายๆ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447800"/>
            <a:ext cx="8458200" cy="507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690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Cordia New</vt:lpstr>
      <vt:lpstr>TH SarabunPSK</vt:lpstr>
      <vt:lpstr>Times New Roman</vt:lpstr>
      <vt:lpstr>Office Theme</vt:lpstr>
      <vt:lpstr>PowerPoint Presentation</vt:lpstr>
      <vt:lpstr>การแพร่ระบาดของโรคใบด่างมันสำปะหลัง</vt:lpstr>
      <vt:lpstr>ผู้ซื้อจะยอมรับราคานี้ได้อีกนานสักเท่าไร</vt:lpstr>
      <vt:lpstr>ถ้าเราควบคุมโรคใบด่างฯ ไม่ได้</vt:lpstr>
      <vt:lpstr>ภาคีความร่วมมือภาคเอกชน</vt:lpstr>
      <vt:lpstr>ความสำเร็จในการปราบเพลี้ยแป้งที่เราภูมิใจ</vt:lpstr>
      <vt:lpstr>ข้อเท็จจริงและบทสรุปในการแก้ปัญหา</vt:lpstr>
      <vt:lpstr>แนวทางการดำเนินการของผู้ประกอบการ</vt:lpstr>
      <vt:lpstr>ทุกคนมีส่วนร่วมในการแก้ปัญหานี้ได้ง่ายๆ</vt:lpstr>
      <vt:lpstr>เมื่อพบโรคใบด่าง...</vt:lpstr>
      <vt:lpstr>แผนปฏิบัติการ 3 กลุ่ม 3 ระดับความเสี่ยง</vt:lpstr>
      <vt:lpstr>การดำเนินการของภาคเอกชนในปัจจุบัน</vt:lpstr>
      <vt:lpstr>PowerPoint Presentation</vt:lpstr>
    </vt:vector>
  </TitlesOfParts>
  <Company>Ingredion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Boonmee Wattanaruangrong</dc:creator>
  <cp:lastModifiedBy>Boonmee Wattanaruangrong</cp:lastModifiedBy>
  <cp:revision>182</cp:revision>
  <cp:lastPrinted>2018-04-26T17:38:55Z</cp:lastPrinted>
  <dcterms:created xsi:type="dcterms:W3CDTF">2018-04-24T08:27:25Z</dcterms:created>
  <dcterms:modified xsi:type="dcterms:W3CDTF">2018-10-30T08:34:32Z</dcterms:modified>
</cp:coreProperties>
</file>