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515" r:id="rId2"/>
    <p:sldId id="530" r:id="rId3"/>
    <p:sldId id="531" r:id="rId4"/>
    <p:sldId id="518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</p:sldIdLst>
  <p:sldSz cx="9144000" cy="5715000" type="screen16x10"/>
  <p:notesSz cx="6858000" cy="96980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CCFFCC"/>
    <a:srgbClr val="CCECFF"/>
    <a:srgbClr val="0000FF"/>
    <a:srgbClr val="FFFF99"/>
    <a:srgbClr val="FFFF00"/>
    <a:srgbClr val="660066"/>
    <a:srgbClr val="3200C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ลักษณะ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3768" autoAdjust="0"/>
  </p:normalViewPr>
  <p:slideViewPr>
    <p:cSldViewPr>
      <p:cViewPr>
        <p:scale>
          <a:sx n="84" d="100"/>
          <a:sy n="84" d="100"/>
        </p:scale>
        <p:origin x="-1470" y="-33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71108" cy="484669"/>
          </a:xfrm>
          <a:prstGeom prst="rect">
            <a:avLst/>
          </a:prstGeom>
        </p:spPr>
        <p:txBody>
          <a:bodyPr vert="horz" lIns="92027" tIns="46015" rIns="92027" bIns="46015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5298" y="9"/>
            <a:ext cx="2971107" cy="484669"/>
          </a:xfrm>
          <a:prstGeom prst="rect">
            <a:avLst/>
          </a:prstGeom>
        </p:spPr>
        <p:txBody>
          <a:bodyPr vert="horz" lIns="92027" tIns="46015" rIns="92027" bIns="46015" rtlCol="0"/>
          <a:lstStyle>
            <a:lvl1pPr algn="r">
              <a:defRPr sz="1200"/>
            </a:lvl1pPr>
          </a:lstStyle>
          <a:p>
            <a:fld id="{AD20B2C9-F77F-4764-8AFC-D94F5F08A23C}" type="datetimeFigureOut">
              <a:rPr lang="th-TH" smtClean="0"/>
              <a:pPr/>
              <a:t>25/10/61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211824"/>
            <a:ext cx="2971108" cy="484668"/>
          </a:xfrm>
          <a:prstGeom prst="rect">
            <a:avLst/>
          </a:prstGeom>
        </p:spPr>
        <p:txBody>
          <a:bodyPr vert="horz" lIns="92027" tIns="46015" rIns="92027" bIns="46015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5298" y="9211824"/>
            <a:ext cx="2971107" cy="484668"/>
          </a:xfrm>
          <a:prstGeom prst="rect">
            <a:avLst/>
          </a:prstGeom>
        </p:spPr>
        <p:txBody>
          <a:bodyPr vert="horz" lIns="92027" tIns="46015" rIns="92027" bIns="46015" rtlCol="0" anchor="b"/>
          <a:lstStyle>
            <a:lvl1pPr algn="r">
              <a:defRPr sz="1200"/>
            </a:lvl1pPr>
          </a:lstStyle>
          <a:p>
            <a:fld id="{00A89BEB-D78A-4C15-A3D7-4C2AD78C263A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579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4" y="8"/>
            <a:ext cx="2971800" cy="484902"/>
          </a:xfrm>
          <a:prstGeom prst="rect">
            <a:avLst/>
          </a:prstGeom>
        </p:spPr>
        <p:txBody>
          <a:bodyPr vert="horz" lIns="92027" tIns="46015" rIns="92027" bIns="46015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7" y="8"/>
            <a:ext cx="2971800" cy="484902"/>
          </a:xfrm>
          <a:prstGeom prst="rect">
            <a:avLst/>
          </a:prstGeom>
        </p:spPr>
        <p:txBody>
          <a:bodyPr vert="horz" lIns="92027" tIns="46015" rIns="92027" bIns="46015" rtlCol="0"/>
          <a:lstStyle>
            <a:lvl1pPr algn="r">
              <a:defRPr sz="1200"/>
            </a:lvl1pPr>
          </a:lstStyle>
          <a:p>
            <a:fld id="{4150E7A0-BC2A-426E-A0E0-93D2FF70F0BA}" type="datetimeFigureOut">
              <a:rPr lang="th-TH" smtClean="0"/>
              <a:pPr/>
              <a:t>25/10/61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519113" y="727075"/>
            <a:ext cx="5819775" cy="363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7" tIns="46015" rIns="92027" bIns="46015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1" y="4606575"/>
            <a:ext cx="5486400" cy="4364117"/>
          </a:xfrm>
          <a:prstGeom prst="rect">
            <a:avLst/>
          </a:prstGeom>
        </p:spPr>
        <p:txBody>
          <a:bodyPr vert="horz" lIns="92027" tIns="46015" rIns="92027" bIns="46015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4" y="9211461"/>
            <a:ext cx="2971800" cy="484902"/>
          </a:xfrm>
          <a:prstGeom prst="rect">
            <a:avLst/>
          </a:prstGeom>
        </p:spPr>
        <p:txBody>
          <a:bodyPr vert="horz" lIns="92027" tIns="46015" rIns="92027" bIns="46015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7" y="9211461"/>
            <a:ext cx="2971800" cy="484902"/>
          </a:xfrm>
          <a:prstGeom prst="rect">
            <a:avLst/>
          </a:prstGeom>
        </p:spPr>
        <p:txBody>
          <a:bodyPr vert="horz" lIns="92027" tIns="46015" rIns="92027" bIns="46015" rtlCol="0" anchor="b"/>
          <a:lstStyle>
            <a:lvl1pPr algn="r">
              <a:defRPr sz="1200"/>
            </a:lvl1pPr>
          </a:lstStyle>
          <a:p>
            <a:fld id="{62BC559F-FE41-41C1-9BEB-F176E24DABD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0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519113" y="727075"/>
            <a:ext cx="5819775" cy="363696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559F-FE41-41C1-9BEB-F176E24DABD4}" type="slidenum">
              <a:rPr lang="th-TH" smtClean="0">
                <a:solidFill>
                  <a:prstClr val="black"/>
                </a:solidFill>
              </a:rPr>
              <a:pPr/>
              <a:t>2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85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519113" y="727075"/>
            <a:ext cx="5819775" cy="363696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559F-FE41-41C1-9BEB-F176E24DABD4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8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519113" y="727075"/>
            <a:ext cx="5819775" cy="363696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559F-FE41-41C1-9BEB-F176E24DABD4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85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519113" y="727075"/>
            <a:ext cx="5819775" cy="363696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559F-FE41-41C1-9BEB-F176E24DABD4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85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519113" y="727075"/>
            <a:ext cx="5819775" cy="363696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559F-FE41-41C1-9BEB-F176E24DABD4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8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519113" y="727075"/>
            <a:ext cx="5819775" cy="363696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559F-FE41-41C1-9BEB-F176E24DABD4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8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BF0EA7C-E693-4FB6-859F-45AAA54F4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24F64-00B3-4449-B205-338C2A477A87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xmlns="" id="{F16BEE67-B9F6-45C6-94D0-DA6489D0BF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6900" y="715963"/>
            <a:ext cx="5727700" cy="3579812"/>
          </a:xfrm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xmlns="" id="{E6468354-49B9-4DDC-B464-F5A10F30A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1886" y="4535780"/>
            <a:ext cx="5535088" cy="4295422"/>
          </a:xfrm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34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519113" y="727075"/>
            <a:ext cx="5819775" cy="363696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559F-FE41-41C1-9BEB-F176E24DABD4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85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519113" y="727075"/>
            <a:ext cx="5819775" cy="363696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559F-FE41-41C1-9BEB-F176E24DABD4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8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519113" y="727075"/>
            <a:ext cx="5819775" cy="363696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559F-FE41-41C1-9BEB-F176E24DABD4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85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519113" y="727075"/>
            <a:ext cx="5819775" cy="363696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559F-FE41-41C1-9BEB-F176E24DABD4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8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519113" y="727075"/>
            <a:ext cx="5819775" cy="363696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559F-FE41-41C1-9BEB-F176E24DABD4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85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519113" y="727075"/>
            <a:ext cx="5819775" cy="3636963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C559F-FE41-41C1-9BEB-F176E24DABD4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8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775368"/>
            <a:ext cx="7772400" cy="1225021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4F3B-930D-4872-922F-39F0DB2D435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F6FE-D7E9-4C48-9073-45EA94593FE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6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DC97-D348-45E2-B3F6-0A8D4080359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F6FE-D7E9-4C48-9073-45EA94593FE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1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28879"/>
            <a:ext cx="2057400" cy="4876271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28879"/>
            <a:ext cx="6019800" cy="4876271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13E3-73D6-441E-BBD4-80F4869D5C9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F6FE-D7E9-4C48-9073-45EA94593FE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3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18C5-C77A-4B6D-8CD2-426A76FB691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F6FE-D7E9-4C48-9073-45EA94593FE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0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42227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C047-9B08-4B61-99FE-4E377C9A30C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F6FE-D7E9-4C48-9073-45EA94593FE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333514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333514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DEAF-3DFC-4654-8EA8-E4EE372633A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F6FE-D7E9-4C48-9073-45EA94593FE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8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3" y="1279274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3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49" y="1279274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4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AA30-51D8-461E-BE9B-B04AF25E715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F6FE-D7E9-4C48-9073-45EA94593FE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FC2E-6588-413C-9FD7-643EFE547FD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F6FE-D7E9-4C48-9073-45EA94593FE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3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6610-DB7E-4AEA-9B6E-BC77E45EC8F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F6FE-D7E9-4C48-9073-45EA94593FE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5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24" y="227554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69" y="227557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24" y="1195932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A494-EFDC-4244-97BE-F2BE9CED80F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F6FE-D7E9-4C48-9073-45EA94593FE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5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472795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1197-F745-4A48-931B-3A17DD9CB5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25/10/61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F6FE-D7E9-4C48-9073-45EA94593FEE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333514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529697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E1FF3-73E4-4EEA-8026-E1401467C1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25/10/61</a:t>
            </a:fld>
            <a:endParaRPr lang="th-TH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529697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529697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F6FE-D7E9-4C48-9073-45EA94593FE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3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6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5716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7317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effectLst>
                  <a:glow rad="63500">
                    <a:schemeClr val="bg1"/>
                  </a:glo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แนวทางการดำเนินงานการป้องกัน</a:t>
            </a:r>
            <a:r>
              <a:rPr lang="en-US" sz="4400" b="1" dirty="0" smtClean="0">
                <a:effectLst>
                  <a:glow rad="63500">
                    <a:schemeClr val="bg1"/>
                  </a:glo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/>
            </a:r>
            <a:br>
              <a:rPr lang="en-US" sz="4400" b="1" dirty="0" smtClean="0">
                <a:effectLst>
                  <a:glow rad="63500">
                    <a:schemeClr val="bg1"/>
                  </a:glo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lang="th-TH" sz="4400" b="1" dirty="0" smtClean="0">
                <a:effectLst>
                  <a:glow rad="63500">
                    <a:schemeClr val="bg1"/>
                  </a:glo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และกำจัดโรคใบด่างมันสำปะหลัง</a:t>
            </a:r>
            <a:r>
              <a:rPr lang="en-US" sz="4400" b="1" dirty="0" smtClean="0">
                <a:effectLst>
                  <a:glow rad="63500">
                    <a:schemeClr val="bg1"/>
                  </a:glo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/>
            </a:r>
            <a:br>
              <a:rPr lang="en-US" sz="4400" b="1" dirty="0" smtClean="0">
                <a:effectLst>
                  <a:glow rad="63500">
                    <a:schemeClr val="bg1"/>
                  </a:glo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lang="th-TH" sz="4400" b="1" dirty="0" smtClean="0">
                <a:effectLst>
                  <a:glow rad="63500">
                    <a:schemeClr val="bg1"/>
                  </a:glo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ในประเทศไทย</a:t>
            </a:r>
            <a:endParaRPr lang="en-US" sz="4400" b="1" dirty="0">
              <a:effectLst>
                <a:glow rad="63500">
                  <a:schemeClr val="bg1"/>
                </a:glow>
              </a:effectLst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08809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glow rad="228600">
                    <a:srgbClr val="FFFF99"/>
                  </a:glo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การประชุมกรรมการมูลนิธิสถาบันพัฒนามันสำปะหลังแห่งประเทศไทย</a:t>
            </a:r>
          </a:p>
          <a:p>
            <a:pPr algn="ctr"/>
            <a:r>
              <a:rPr lang="th-TH" b="1" dirty="0" smtClean="0">
                <a:effectLst>
                  <a:glow rad="228600">
                    <a:srgbClr val="FFFF99"/>
                  </a:glo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22 ตุลาคม 2561</a:t>
            </a:r>
            <a:endParaRPr lang="en-US" b="1" dirty="0" smtClean="0">
              <a:effectLst>
                <a:glow rad="228600">
                  <a:srgbClr val="FFFF99"/>
                </a:glow>
              </a:effectLst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 algn="ctr"/>
            <a:r>
              <a:rPr lang="th-TH" b="1" dirty="0" smtClean="0">
                <a:effectLst>
                  <a:glow rad="228600">
                    <a:srgbClr val="FFFF99"/>
                  </a:glo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ณ ห้องประชุม มูลนิธิสถาบันพัฒนามันสำปะหลังแห่งประเทศไทย</a:t>
            </a:r>
            <a:endParaRPr lang="en-US" b="1" dirty="0" smtClean="0">
              <a:effectLst>
                <a:glow rad="228600">
                  <a:srgbClr val="FFFF99"/>
                </a:glow>
              </a:effectLst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15193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glow rad="63500">
                    <a:srgbClr val="FFFF99"/>
                  </a:glo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โดย</a:t>
            </a:r>
          </a:p>
          <a:p>
            <a:pPr algn="ctr"/>
            <a:r>
              <a:rPr lang="th-TH" sz="3200" b="1" dirty="0" smtClean="0">
                <a:effectLst>
                  <a:glow rad="63500">
                    <a:srgbClr val="FFFF99"/>
                  </a:glo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รศ.ดร.วิจารณ์ วิชชุกิจ</a:t>
            </a:r>
          </a:p>
          <a:p>
            <a:pPr algn="ctr"/>
            <a:r>
              <a:rPr lang="th-TH" sz="3200" b="1" dirty="0" smtClean="0">
                <a:effectLst>
                  <a:glow rad="63500">
                    <a:srgbClr val="FFFF99"/>
                  </a:glo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ศ.ดร.เจริญศักดิ์ โรจนฤทธิ์พิเชษฐ์</a:t>
            </a:r>
            <a:endParaRPr lang="en-US" sz="3200" b="1" dirty="0">
              <a:effectLst>
                <a:glow rad="63500">
                  <a:srgbClr val="FFFF99"/>
                </a:glow>
              </a:effectLst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60432" y="894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th-TH" sz="18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black">
          <a:xfrm>
            <a:off x="683568" y="2569468"/>
            <a:ext cx="88204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kern="0" dirty="0">
              <a:solidFill>
                <a:prstClr val="black"/>
              </a:solidFill>
              <a:effectLst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5750"/>
            <a:ext cx="8229600" cy="87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พันธุ์ต้านทาน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CMD </a:t>
            </a: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ใน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Germplasm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4" y="917258"/>
            <a:ext cx="4060920" cy="443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25" y="866480"/>
            <a:ext cx="4064264" cy="444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/>
          <p:cNvSpPr txBox="1">
            <a:spLocks/>
          </p:cNvSpPr>
          <p:nvPr/>
        </p:nvSpPr>
        <p:spPr bwMode="black">
          <a:xfrm>
            <a:off x="467544" y="5074916"/>
            <a:ext cx="8136904" cy="8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kern="0" dirty="0" smtClean="0">
                <a:effectLst/>
                <a:latin typeface="Angsana New" pitchFamily="18" charset="-34"/>
                <a:ea typeface="Tahoma" pitchFamily="34" charset="0"/>
                <a:cs typeface="Angsana New" pitchFamily="18" charset="-34"/>
              </a:rPr>
              <a:t>ภาพจากฤดูเพาะปลูก ปี 2560/61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2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60432" y="894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18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black">
          <a:xfrm>
            <a:off x="683568" y="2569468"/>
            <a:ext cx="88204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kern="0" dirty="0">
              <a:solidFill>
                <a:prstClr val="black"/>
              </a:solidFill>
              <a:effectLst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56017"/>
            <a:ext cx="8229600" cy="757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สายพันธุ์ลูกผสมที่คาดว่าต้านทาน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CMD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60" y="3076103"/>
            <a:ext cx="4480000" cy="2237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61" y="915863"/>
            <a:ext cx="445704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0" y="915863"/>
            <a:ext cx="3961084" cy="44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itle 1"/>
          <p:cNvSpPr txBox="1">
            <a:spLocks/>
          </p:cNvSpPr>
          <p:nvPr/>
        </p:nvSpPr>
        <p:spPr bwMode="black">
          <a:xfrm>
            <a:off x="395537" y="5144290"/>
            <a:ext cx="8424935" cy="75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b="1" kern="0" dirty="0" smtClean="0">
                <a:effectLst/>
                <a:latin typeface="Angsana New" pitchFamily="18" charset="-34"/>
                <a:ea typeface="Tahoma" pitchFamily="34" charset="0"/>
                <a:cs typeface="Angsana New" pitchFamily="18" charset="-34"/>
              </a:rPr>
              <a:t>สายพันธุ์ชุดนี้ จะเริ่มใช้ได้ประมาณ 4 ปีข้างหน้า (ประมาณปี 2565/66)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2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60432" y="894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18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black">
          <a:xfrm>
            <a:off x="683568" y="2569468"/>
            <a:ext cx="88204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kern="0" dirty="0">
              <a:solidFill>
                <a:prstClr val="black"/>
              </a:solidFill>
              <a:effectLst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E659EEF-9BB4-4453-AD2D-33C245A50A2F}"/>
              </a:ext>
            </a:extLst>
          </p:cNvPr>
          <p:cNvSpPr txBox="1">
            <a:spLocks/>
          </p:cNvSpPr>
          <p:nvPr/>
        </p:nvSpPr>
        <p:spPr>
          <a:xfrm>
            <a:off x="1" y="28938"/>
            <a:ext cx="9074550" cy="419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Instant Variety Options from IITA &amp; CIAT 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128B48A-5CEE-48ED-9B80-03EFFA446551}"/>
              </a:ext>
            </a:extLst>
          </p:cNvPr>
          <p:cNvSpPr txBox="1">
            <a:spLocks/>
          </p:cNvSpPr>
          <p:nvPr/>
        </p:nvSpPr>
        <p:spPr>
          <a:xfrm>
            <a:off x="2685092" y="520678"/>
            <a:ext cx="2801309" cy="140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MNG-19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MNG-2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19 CR series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A767D486-77BA-4D0B-AE1E-1F21E02F118F}"/>
              </a:ext>
            </a:extLst>
          </p:cNvPr>
          <p:cNvSpPr txBox="1">
            <a:spLocks/>
          </p:cNvSpPr>
          <p:nvPr/>
        </p:nvSpPr>
        <p:spPr bwMode="auto">
          <a:xfrm>
            <a:off x="3131840" y="1929944"/>
            <a:ext cx="5694716" cy="345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500" b="1" dirty="0">
                <a:solidFill>
                  <a:srgbClr val="000099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High yield, high starch, low branching </a:t>
            </a:r>
            <a:r>
              <a:rPr lang="en-US" sz="2500" b="1" dirty="0" smtClean="0">
                <a:solidFill>
                  <a:srgbClr val="000099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CMD-resistant</a:t>
            </a:r>
            <a:r>
              <a:rPr lang="th-TH" sz="2500" b="1" dirty="0" smtClean="0">
                <a:solidFill>
                  <a:srgbClr val="000099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  <a:r>
              <a:rPr lang="en-US" sz="2500" b="1" dirty="0" smtClean="0">
                <a:solidFill>
                  <a:srgbClr val="000099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varieties </a:t>
            </a:r>
            <a:r>
              <a:rPr lang="en-US" sz="2500" b="1" dirty="0">
                <a:solidFill>
                  <a:srgbClr val="000099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available NOW from IITA in TC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2500" b="1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TME B 419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2500" b="1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CR36-5</a:t>
            </a:r>
            <a:endParaRPr lang="en-GB" sz="2500" b="1" dirty="0">
              <a:solidFill>
                <a:prstClr val="black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2500" b="1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IITA-TMS-IBA961632</a:t>
            </a:r>
            <a:endParaRPr lang="en-GB" sz="2500" b="1" dirty="0">
              <a:solidFill>
                <a:prstClr val="black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2500" b="1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IITA-TMS-IBA980581 </a:t>
            </a:r>
            <a:endParaRPr lang="en-GB" sz="2500" b="1" dirty="0">
              <a:solidFill>
                <a:prstClr val="black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2500" b="1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IITA-TMS-IBA920057</a:t>
            </a:r>
            <a:endParaRPr lang="en-GB" sz="2500" b="1" dirty="0">
              <a:solidFill>
                <a:prstClr val="black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2500" b="1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IITA-TMS-IBA972205</a:t>
            </a:r>
            <a:endParaRPr lang="en-GB" sz="2500" b="1" dirty="0">
              <a:solidFill>
                <a:prstClr val="black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2500" b="1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IITA-TMS-IBA980505</a:t>
            </a:r>
            <a:endParaRPr lang="en-GB" sz="2500" b="1" dirty="0">
              <a:solidFill>
                <a:prstClr val="black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pic>
        <p:nvPicPr>
          <p:cNvPr id="17" name="Picture 16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xmlns="" id="{465047F1-F7F7-4F92-9615-6773A8F7B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0" y="632401"/>
            <a:ext cx="2288571" cy="1907143"/>
          </a:xfrm>
          <a:prstGeom prst="rect">
            <a:avLst/>
          </a:prstGeom>
        </p:spPr>
      </p:pic>
      <p:pic>
        <p:nvPicPr>
          <p:cNvPr id="18" name="Picture 17" descr="A person sitting in a tree&#10;&#10;Description generated with very high confidence">
            <a:extLst>
              <a:ext uri="{FF2B5EF4-FFF2-40B4-BE49-F238E27FC236}">
                <a16:creationId xmlns:a16="http://schemas.microsoft.com/office/drawing/2014/main" xmlns="" id="{5F96D9E6-4B92-4E3E-8891-B353A2DC7B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6" t="5013" r="21886"/>
          <a:stretch/>
        </p:blipFill>
        <p:spPr>
          <a:xfrm>
            <a:off x="289452" y="2586255"/>
            <a:ext cx="2684797" cy="25478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88224" y="5233764"/>
            <a:ext cx="2539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From: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James P. Legg</a:t>
            </a:r>
            <a:r>
              <a:rPr lang="en-US" sz="2400" b="1" noProof="0" dirty="0" smtClean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,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2018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black">
          <a:xfrm>
            <a:off x="36712" y="5177319"/>
            <a:ext cx="8424935" cy="75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2200" b="1" kern="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สายพันธุ์ชุดนี้ จะเริ่มใช้ได้ประมาณ 4 ปีข้างหน้า (ประมาณปี 2565/66)</a:t>
            </a:r>
            <a:endParaRPr kumimoji="0" lang="th-TH" sz="2200" b="1" i="0" u="none" strike="noStrike" kern="0" cap="none" spc="0" normalizeH="0" baseline="0" noProof="0" dirty="0">
              <a:ln>
                <a:noFill/>
              </a:ln>
              <a:effectLst>
                <a:glow rad="101600">
                  <a:schemeClr val="bg1">
                    <a:alpha val="40000"/>
                  </a:schemeClr>
                </a:glow>
              </a:effectLst>
              <a:uLnTx/>
              <a:uFillTx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2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60432" y="894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18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black">
          <a:xfrm>
            <a:off x="683568" y="2569468"/>
            <a:ext cx="88204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kern="0" dirty="0">
              <a:solidFill>
                <a:prstClr val="black"/>
              </a:solidFill>
              <a:effectLst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black">
          <a:xfrm>
            <a:off x="611560" y="253211"/>
            <a:ext cx="7992888" cy="66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5400" b="1" kern="0" dirty="0" smtClean="0">
                <a:effectLst/>
                <a:latin typeface="Angsana New" pitchFamily="18" charset="-34"/>
                <a:ea typeface="Tahoma" pitchFamily="34" charset="0"/>
                <a:cs typeface="Angsana New" pitchFamily="18" charset="-34"/>
              </a:rPr>
              <a:t>เงื่อนไขของความสำเร็จ</a:t>
            </a:r>
            <a:endParaRPr kumimoji="0" lang="th-TH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949573"/>
            <a:ext cx="820891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Aft>
                <a:spcPts val="300"/>
              </a:spcAft>
            </a:pPr>
            <a:r>
              <a:rPr lang="th-TH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1. งานนี้เป็นงานใหญ่มากๆ ต้องร่วมมือร่วมใจ สนับสนุนทรัพยากรจากทุกภาคส่วน </a:t>
            </a:r>
            <a:r>
              <a:rPr lang="en-US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/>
            </a:r>
            <a:br>
              <a:rPr lang="en-US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lang="th-TH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ทั้งภาครัฐ เอกชน และเกษตรกร</a:t>
            </a:r>
          </a:p>
          <a:p>
            <a:pPr marL="358775" indent="-358775">
              <a:spcAft>
                <a:spcPts val="300"/>
              </a:spcAft>
            </a:pPr>
            <a:r>
              <a:rPr lang="th-TH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2. ประชาสัมพันธ์สร้างความเข้าใจ</a:t>
            </a:r>
          </a:p>
          <a:p>
            <a:pPr>
              <a:spcAft>
                <a:spcPts val="300"/>
              </a:spcAft>
            </a:pPr>
            <a:r>
              <a:rPr lang="th-TH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3. ต้องร่วมมือกับนักวิชาการนานาชาติ </a:t>
            </a:r>
          </a:p>
          <a:p>
            <a:pPr marL="717550" indent="-266700">
              <a:spcAft>
                <a:spcPts val="300"/>
              </a:spcAft>
            </a:pPr>
            <a:r>
              <a:rPr lang="th-TH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- </a:t>
            </a:r>
            <a:r>
              <a:rPr lang="en-US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CIAT, IITA, ACIAR, Cornell Univ., </a:t>
            </a:r>
            <a:r>
              <a:rPr lang="th-TH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ประเทศกัมพูชา, เวียดนาม</a:t>
            </a:r>
          </a:p>
          <a:p>
            <a:pPr marL="1588">
              <a:spcAft>
                <a:spcPts val="300"/>
              </a:spcAft>
            </a:pPr>
            <a:r>
              <a:rPr lang="th-TH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4. ต้องรบนอกบ้านก่อน กองกำลังผสมนานาชาติ</a:t>
            </a:r>
          </a:p>
          <a:p>
            <a:pPr marL="271463" indent="-269875">
              <a:spcAft>
                <a:spcPts val="300"/>
              </a:spcAft>
            </a:pPr>
            <a:r>
              <a:rPr lang="th-TH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5. จัดลำดับความสำคัญงานวิจัยทุกด้าน สู้กับ </a:t>
            </a:r>
            <a:r>
              <a:rPr lang="en-US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CMD </a:t>
            </a:r>
            <a:br>
              <a:rPr lang="en-US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ต้องเข้าใจว่า เรื่อง </a:t>
            </a:r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CMD 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(จะไม่ง่ายเหมือนเพลี้ยแป้งสีชมพู) ต้องทำวิจัยอย่างต่อเนื่อง</a:t>
            </a:r>
          </a:p>
          <a:p>
            <a:pPr marL="1588">
              <a:spcAft>
                <a:spcPts val="300"/>
              </a:spcAft>
            </a:pPr>
            <a:r>
              <a:rPr lang="th-TH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6. พัฒนานักวิชาการที่เกี่ยวข้อง</a:t>
            </a:r>
          </a:p>
        </p:txBody>
      </p:sp>
    </p:spTree>
    <p:extLst>
      <p:ext uri="{BB962C8B-B14F-4D97-AF65-F5344CB8AC3E}">
        <p14:creationId xmlns:p14="http://schemas.microsoft.com/office/powerpoint/2010/main" val="1502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60432" y="894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8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black">
          <a:xfrm>
            <a:off x="683568" y="2569468"/>
            <a:ext cx="88204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600" b="1" kern="0" dirty="0">
              <a:solidFill>
                <a:prstClr val="black"/>
              </a:solidFill>
              <a:effectLst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2590487"/>
            <a:ext cx="8280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600" b="1" dirty="0" smtClean="0">
                <a:solidFill>
                  <a:srgbClr val="000099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ความสำเร็จจะเป็นเกิดขึ้นได้ ขึ้นอยู่กับความร่วมมือ </a:t>
            </a:r>
            <a:br>
              <a:rPr lang="th-TH" sz="4600" b="1" dirty="0" smtClean="0">
                <a:solidFill>
                  <a:srgbClr val="000099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lang="th-TH" sz="4600" b="1" dirty="0" smtClean="0">
                <a:solidFill>
                  <a:srgbClr val="000099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จิตวิญญาณของวงการอุตสาหกรรมมันสำปะหลัง </a:t>
            </a:r>
            <a:br>
              <a:rPr lang="th-TH" sz="4600" b="1" dirty="0" smtClean="0">
                <a:solidFill>
                  <a:srgbClr val="000099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lang="th-TH" sz="4600" b="1" dirty="0" smtClean="0">
                <a:solidFill>
                  <a:srgbClr val="000099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ทั้งภาคเอกชน ภาครัฐ และนักวิชาการ</a:t>
            </a:r>
            <a:endParaRPr lang="th-TH" sz="4600" b="1" dirty="0">
              <a:solidFill>
                <a:srgbClr val="000099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461024"/>
            <a:ext cx="81003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6500" b="1" cap="all" dirty="0" smtClean="0">
                <a:ln w="9000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มหันตภัยจากโรค </a:t>
            </a:r>
            <a:r>
              <a:rPr lang="en-US" sz="6500" b="1" cap="all" dirty="0" smtClean="0">
                <a:ln w="9000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CMD </a:t>
            </a:r>
            <a:endParaRPr lang="th-TH" sz="6500" b="1" cap="all" dirty="0" smtClean="0">
              <a:ln w="9000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 lvl="0" algn="ctr"/>
            <a:r>
              <a:rPr lang="th-TH" sz="6500" b="1" cap="all" dirty="0" smtClean="0">
                <a:ln w="9000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เป็นเรื่องจริง</a:t>
            </a:r>
            <a:endParaRPr lang="en-US" sz="6500" b="1" cap="all" dirty="0">
              <a:ln w="9000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2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60432" y="894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18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65433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ทำไม</a:t>
            </a:r>
            <a:r>
              <a:rPr lang="en-US" sz="9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…?</a:t>
            </a:r>
            <a:endParaRPr lang="th-TH" sz="96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 algn="ctr"/>
            <a:r>
              <a:rPr lang="th-TH" sz="9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ในอดีต ภูมิภาคนี้</a:t>
            </a:r>
            <a:br>
              <a:rPr lang="th-TH" sz="9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lang="th-TH" sz="9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ไม่เกิดโรค </a:t>
            </a:r>
            <a:r>
              <a:rPr lang="en-US" sz="9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CMD</a:t>
            </a:r>
            <a:endParaRPr lang="th-TH" sz="96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2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60432" y="894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18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0" y="404741"/>
            <a:ext cx="9144000" cy="96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th-TH" sz="6000" b="1" kern="0" dirty="0" smtClean="0">
                <a:latin typeface="Angsana New" pitchFamily="18" charset="-34"/>
                <a:ea typeface="Tahoma" pitchFamily="34" charset="0"/>
                <a:cs typeface="Angsana New" pitchFamily="18" charset="-34"/>
                <a:sym typeface="Wingdings 2"/>
              </a:rPr>
              <a:t></a:t>
            </a:r>
            <a:r>
              <a:rPr lang="th-TH" sz="6000" b="1" kern="0" dirty="0" smtClean="0">
                <a:effectLst/>
                <a:latin typeface="Angsana New" pitchFamily="18" charset="-34"/>
                <a:ea typeface="Tahoma" pitchFamily="34" charset="0"/>
                <a:cs typeface="Angsana New" pitchFamily="18" charset="-34"/>
              </a:rPr>
              <a:t>ความเสียหายที่จะเกิดขึ้น</a:t>
            </a:r>
            <a:r>
              <a:rPr lang="th-TH" sz="6000" b="1" kern="0" dirty="0" smtClean="0">
                <a:latin typeface="Angsana New" pitchFamily="18" charset="-34"/>
                <a:ea typeface="Tahoma" pitchFamily="34" charset="0"/>
                <a:cs typeface="Angsana New" pitchFamily="18" charset="-34"/>
                <a:sym typeface="Wingdings 2"/>
              </a:rPr>
              <a:t></a:t>
            </a:r>
            <a:endParaRPr kumimoji="0" lang="th-TH" sz="6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631617"/>
            <a:ext cx="69127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 โรค </a:t>
            </a:r>
            <a:r>
              <a:rPr lang="en-US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CMD </a:t>
            </a:r>
            <a:r>
              <a:rPr lang="th-TH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พบรายงานในทวีปอัฟริกา</a:t>
            </a:r>
            <a:r>
              <a:rPr lang="en-US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/>
            </a:r>
            <a:br>
              <a:rPr lang="en-US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lang="en-US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    </a:t>
            </a:r>
            <a:r>
              <a:rPr lang="th-TH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ครั้งแรก เมื่อ ค.ศ.1894</a:t>
            </a:r>
          </a:p>
          <a:p>
            <a:pPr>
              <a:buFont typeface="Wingdings" pitchFamily="2" charset="2"/>
              <a:buChar char="§"/>
            </a:pPr>
            <a:r>
              <a:rPr lang="th-TH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 เริ่มรายงานระบาดในประเทศต่างๆ</a:t>
            </a:r>
            <a:r>
              <a:rPr lang="en-US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  <a:r>
              <a:rPr lang="th-TH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ช่วง 1920</a:t>
            </a:r>
            <a:r>
              <a:rPr lang="en-US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s</a:t>
            </a:r>
          </a:p>
          <a:p>
            <a:pPr>
              <a:buFont typeface="Wingdings" pitchFamily="2" charset="2"/>
              <a:buChar char="§"/>
            </a:pPr>
            <a:r>
              <a:rPr lang="en-US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  <a:r>
              <a:rPr lang="th-TH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พัฒนาพันธุ์ต้านทาน โดยนักวิทยาศาสตร์</a:t>
            </a:r>
            <a:r>
              <a:rPr lang="en-US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/>
            </a:r>
            <a:br>
              <a:rPr lang="en-US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lang="en-US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    </a:t>
            </a:r>
            <a:r>
              <a:rPr lang="th-TH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ชาวอังกฤษ</a:t>
            </a:r>
            <a:r>
              <a:rPr lang="en-US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  <a:r>
              <a:rPr lang="th-TH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ตั้งแต่ปี ค.ศ. 1937 </a:t>
            </a:r>
            <a:r>
              <a:rPr lang="en-US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(Nichol, 1947)</a:t>
            </a:r>
            <a:r>
              <a:rPr lang="th-TH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  <a:endParaRPr lang="en-US" sz="40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2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xmlns="" id="{091E2CCA-68D6-485E-86B1-4EA9971A4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188" y="3976688"/>
            <a:ext cx="65849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v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defRPr sz="28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80000"/>
              </a:lnSpc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Briefing Report – September 8, 2005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xmlns="" id="{89BFA6EE-0345-4FE5-9A8E-52EA56D7B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1" y="5038990"/>
            <a:ext cx="8556625" cy="428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rgbClr val="FF3300"/>
              </a:buClr>
              <a:buChar char="•"/>
              <a:defRPr sz="3200" b="1">
                <a:solidFill>
                  <a:srgbClr val="000000"/>
                </a:solidFill>
                <a:latin typeface="Garamond" panose="02020404030301010803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00"/>
              </a:buClr>
              <a:buChar char="*"/>
              <a:defRPr sz="2800">
                <a:solidFill>
                  <a:srgbClr val="000000"/>
                </a:solidFill>
                <a:latin typeface="Garamond" panose="02020404030301010803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Garamond" panose="02020404030301010803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Garamond" panose="02020404030301010803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Garamond" panose="02020404030301010803" pitchFamily="18" charset="0"/>
              </a:defRPr>
            </a:lvl9pPr>
          </a:lstStyle>
          <a:p>
            <a:pPr eaLnBrk="0" hangingPunct="0">
              <a:lnSpc>
                <a:spcPct val="80000"/>
              </a:lnSpc>
              <a:buFontTx/>
              <a:buNone/>
            </a:pPr>
            <a:r>
              <a:rPr lang="en-US" altLang="en-US" sz="3000" b="0">
                <a:solidFill>
                  <a:srgbClr val="FFFF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OFDA CMD Pandemic Management Project Team</a:t>
            </a:r>
          </a:p>
        </p:txBody>
      </p:sp>
      <p:pic>
        <p:nvPicPr>
          <p:cNvPr id="183301" name="Picture 5" descr="DSC_0005_edited">
            <a:extLst>
              <a:ext uri="{FF2B5EF4-FFF2-40B4-BE49-F238E27FC236}">
                <a16:creationId xmlns:a16="http://schemas.microsoft.com/office/drawing/2014/main" xmlns="" id="{1B56038A-2653-472C-B487-249F07E8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t="1543" r="8354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3" name="Picture 7" descr="DSC_0001">
            <a:extLst>
              <a:ext uri="{FF2B5EF4-FFF2-40B4-BE49-F238E27FC236}">
                <a16:creationId xmlns:a16="http://schemas.microsoft.com/office/drawing/2014/main" xmlns="" id="{058125C0-D791-45D8-A4AF-1D5FD4D5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4" y="883708"/>
            <a:ext cx="3856037" cy="48312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FA926BC0-0EBA-4695-B7FE-04BBB9947B98}"/>
              </a:ext>
            </a:extLst>
          </p:cNvPr>
          <p:cNvSpPr txBox="1">
            <a:spLocks/>
          </p:cNvSpPr>
          <p:nvPr/>
        </p:nvSpPr>
        <p:spPr bwMode="auto">
          <a:xfrm>
            <a:off x="138148" y="121518"/>
            <a:ext cx="891375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>
              <a:defRPr sz="3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eaLnBrk="0" hangingPunct="0"/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rgbClr val="0000CC"/>
                  </a:glo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How it changed – 1990s onwards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350" y="5089748"/>
            <a:ext cx="4504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smtClean="0">
                <a:solidFill>
                  <a:schemeClr val="bg1"/>
                </a:solidFill>
                <a:effectLst>
                  <a:glow rad="63500">
                    <a:srgbClr val="000099"/>
                  </a:glo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From: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000099"/>
                  </a:glow>
                </a:effectLst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James P. Legg</a:t>
            </a:r>
            <a:r>
              <a:rPr lang="en-US" sz="4400" b="1" noProof="0" dirty="0" smtClean="0">
                <a:solidFill>
                  <a:schemeClr val="bg1"/>
                </a:solidFill>
                <a:effectLst>
                  <a:glow rad="63500">
                    <a:srgbClr val="000099"/>
                  </a:glo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,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000099"/>
                  </a:glow>
                </a:effectLst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2018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srgbClr val="000099"/>
                </a:glow>
              </a:effectLst>
              <a:uLnTx/>
              <a:uFillTx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0432" y="894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8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60432" y="894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18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00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09395" y="817274"/>
            <a:ext cx="8575954" cy="3900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60432" y="894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th-TH" sz="18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698497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/>
            <a:r>
              <a:rPr lang="th-TH" sz="54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1.</a:t>
            </a:r>
            <a:r>
              <a:rPr lang="en-US" sz="54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  <a:r>
              <a:rPr lang="th-TH" sz="54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การป้องกันไม่ให้โรค </a:t>
            </a:r>
            <a:r>
              <a:rPr lang="en-US" sz="54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CMD </a:t>
            </a:r>
            <a:r>
              <a:rPr lang="th-TH" sz="54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มาระบาดในประเทศไทย</a:t>
            </a:r>
            <a:endParaRPr lang="th-TH" sz="54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354005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/>
            <a:r>
              <a:rPr lang="th-TH" sz="6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2.</a:t>
            </a:r>
            <a:r>
              <a:rPr lang="en-US" sz="6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  <a:r>
              <a:rPr lang="th-TH" sz="6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หากระบาดแล้ว</a:t>
            </a:r>
            <a:r>
              <a:rPr lang="en-US" sz="6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  <a:r>
              <a:rPr lang="th-TH" sz="6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ให้แพร่ออกไปช้าที่สุด</a:t>
            </a:r>
            <a:endParaRPr lang="th-TH" sz="60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968" y="265212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 algn="ctr"/>
            <a:r>
              <a:rPr lang="th-TH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*มาตรการเร่งด่วน*</a:t>
            </a:r>
            <a:endParaRPr lang="th-TH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2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60432" y="894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th-TH" sz="18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660525" y="630976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b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0" y="863482"/>
            <a:ext cx="5605077" cy="23298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/>
          <a:srcRect t="4178" r="8288" b="6869"/>
          <a:stretch/>
        </p:blipFill>
        <p:spPr>
          <a:xfrm>
            <a:off x="4930378" y="863481"/>
            <a:ext cx="3853592" cy="420046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t="32249" r="14472" b="15710"/>
          <a:stretch/>
        </p:blipFill>
        <p:spPr>
          <a:xfrm>
            <a:off x="409670" y="3047596"/>
            <a:ext cx="4525371" cy="201635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106214"/>
            <a:ext cx="9144000" cy="697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0000CC"/>
                </a:solidFill>
                <a:effectLst/>
                <a:latin typeface="Angsana New" pitchFamily="18" charset="-34"/>
                <a:ea typeface="Tahoma" pitchFamily="34" charset="0"/>
                <a:cs typeface="Angsana New" pitchFamily="18" charset="-34"/>
              </a:rPr>
              <a:t>Cassava Mosaic in Cambodia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678" y="4182692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Cassava root stock at a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/>
            </a:r>
            <a:b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trader place in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Stung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Treng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 Province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511" y="853836"/>
            <a:ext cx="4110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Fresh Root Transportation to Vietnam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4048" y="887292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Stake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Transportation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  <a:b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from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Vietnam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37661" y="5049678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ahoma" pitchFamily="34" charset="0"/>
                <a:cs typeface="Angsana New" pitchFamily="18" charset="-34"/>
              </a:rPr>
              <a:t>From: The Regional Task Force to Combat the Cassava Mosaic Disease</a:t>
            </a:r>
            <a:r>
              <a:rPr lang="en-US" sz="2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 by Dr. Claude M. </a:t>
            </a:r>
            <a:r>
              <a:rPr lang="en-US" sz="2000" b="1" dirty="0" err="1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Fauquet</a:t>
            </a:r>
            <a:r>
              <a:rPr lang="en-US" sz="2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2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60432" y="894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th-TH" sz="18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875143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พบการระบาดที่</a:t>
            </a:r>
            <a:endParaRPr lang="en-US" sz="4000" b="1" dirty="0" smtClean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r>
              <a:rPr lang="en-US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1. </a:t>
            </a:r>
            <a:r>
              <a:rPr lang="th-TH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อ.บัวเชด จ.สุรินทร์</a:t>
            </a:r>
            <a:endParaRPr lang="en-US" sz="4000" b="1" dirty="0" smtClean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r>
              <a:rPr lang="en-US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2. </a:t>
            </a:r>
            <a:r>
              <a:rPr lang="th-TH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อ.ภูสิงห์  จ.ศรีษะเกษ</a:t>
            </a:r>
            <a:endParaRPr lang="th-TH" sz="40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49188"/>
            <a:ext cx="81369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ngsana New" pitchFamily="18" charset="-34"/>
                <a:ea typeface="Tahoma" pitchFamily="34" charset="0"/>
                <a:cs typeface="Angsana New" pitchFamily="18" charset="-34"/>
              </a:rPr>
              <a:t>สถานการณ์ปัจจุบัน</a:t>
            </a:r>
            <a:endParaRPr lang="th-TH" sz="5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2891367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th-TH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ในเดือนสิงหาคม 2561</a:t>
            </a:r>
          </a:p>
          <a:p>
            <a:pPr marL="742950" indent="-742950" algn="ctr"/>
            <a:r>
              <a:rPr lang="th-TH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อ.ศรีมหาโพธิ์ จ.ปราจีนบุรี</a:t>
            </a:r>
          </a:p>
          <a:p>
            <a:pPr marL="742950" indent="-742950" algn="ctr"/>
            <a:r>
              <a:rPr lang="th-TH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พบประมาณเดือนกันยายน 2561</a:t>
            </a:r>
          </a:p>
          <a:p>
            <a:pPr marL="742950" indent="-742950" algn="ctr"/>
            <a:r>
              <a:rPr lang="th-TH" sz="4000" b="1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กำลังกระจายตัว</a:t>
            </a:r>
            <a:endParaRPr lang="th-TH" sz="40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2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60432" y="894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th-TH" sz="18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8478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 algn="ctr"/>
            <a:r>
              <a:rPr lang="th-TH" sz="7200" b="1" dirty="0" smtClean="0">
                <a:ln w="12700">
                  <a:noFill/>
                  <a:prstDash val="solid"/>
                </a:ln>
                <a:effectLst/>
                <a:latin typeface="Angsana New" pitchFamily="18" charset="-34"/>
                <a:ea typeface="Tahoma" pitchFamily="34" charset="0"/>
                <a:cs typeface="Angsana New" pitchFamily="18" charset="-34"/>
              </a:rPr>
              <a:t>*การป้องกันกำจัด*</a:t>
            </a:r>
            <a:endParaRPr lang="th-TH" sz="7200" b="1" dirty="0">
              <a:ln w="12700">
                <a:noFill/>
                <a:prstDash val="solid"/>
              </a:ln>
              <a:effectLst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black">
          <a:xfrm>
            <a:off x="683568" y="2569468"/>
            <a:ext cx="88204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1489348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1. ระยะเร่งด่วน ใช้ท่อนพันธุ์ปราศจากโรค (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disease free) 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ในเขตระบาด</a:t>
            </a:r>
            <a:endParaRPr lang="en-US" sz="4400" b="1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2. ระยะกลางและระยะยาว ใช้พันธุ์ต้านทาน</a:t>
            </a:r>
          </a:p>
          <a:p>
            <a:pPr marL="450850" lvl="0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2.1  จากต่างประเทศ เช่น  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CIAT, IITA, 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อินเดีย</a:t>
            </a:r>
          </a:p>
          <a:p>
            <a:pPr marL="450850" lvl="0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2.2  พัฒนาพันธุ์ต้านทานของไทย</a:t>
            </a:r>
            <a:endParaRPr lang="en-US" sz="44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2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20154</TotalTime>
  <Words>400</Words>
  <Application>Microsoft Office PowerPoint</Application>
  <PresentationFormat>On-screen Show (16:10)</PresentationFormat>
  <Paragraphs>93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Angsana New</vt:lpstr>
      <vt:lpstr>Arial</vt:lpstr>
      <vt:lpstr>Calibri</vt:lpstr>
      <vt:lpstr>Cordia New</vt:lpstr>
      <vt:lpstr>Tahoma</vt:lpstr>
      <vt:lpstr>Times New Roman</vt:lpstr>
      <vt:lpstr>Wingdings</vt:lpstr>
      <vt:lpstr>Wingdings 2</vt:lpstr>
      <vt:lpstr>1_ชุดรูปแบบของ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Pacharaporn Konpaiboon</dc:creator>
  <cp:lastModifiedBy>Thai Tapioca Starch Association</cp:lastModifiedBy>
  <cp:revision>2109</cp:revision>
  <cp:lastPrinted>2017-05-22T07:59:36Z</cp:lastPrinted>
  <dcterms:created xsi:type="dcterms:W3CDTF">2013-03-20T05:25:20Z</dcterms:created>
  <dcterms:modified xsi:type="dcterms:W3CDTF">2018-10-25T01:55:18Z</dcterms:modified>
</cp:coreProperties>
</file>